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9144000" cy="6858000"/>
  <p:embeddedFontLst>
    <p:embeddedFont>
      <p:font typeface="Libre Franklin"/>
      <p:regular r:id="rId28"/>
      <p:bold r:id="rId29"/>
      <p:italic r:id="rId30"/>
      <p:boldItalic r:id="rId31"/>
    </p:embeddedFont>
    <p:embeddedFont>
      <p:font typeface="Century Schoolbook"/>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6" roundtripDataSignature="AMtx7mgoVqgRJqtWLNKUy4fr7H00lkct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LibreFranklin-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ibreFranklin-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ibreFranklin-boldItalic.fntdata"/><Relationship Id="rId30" Type="http://schemas.openxmlformats.org/officeDocument/2006/relationships/font" Target="fonts/LibreFranklin-italic.fntdata"/><Relationship Id="rId11" Type="http://schemas.openxmlformats.org/officeDocument/2006/relationships/slide" Target="slides/slide5.xml"/><Relationship Id="rId33" Type="http://schemas.openxmlformats.org/officeDocument/2006/relationships/font" Target="fonts/CenturySchoolbook-bold.fntdata"/><Relationship Id="rId10" Type="http://schemas.openxmlformats.org/officeDocument/2006/relationships/slide" Target="slides/slide4.xml"/><Relationship Id="rId32" Type="http://schemas.openxmlformats.org/officeDocument/2006/relationships/font" Target="fonts/CenturySchoolbook-regular.fntdata"/><Relationship Id="rId13" Type="http://schemas.openxmlformats.org/officeDocument/2006/relationships/slide" Target="slides/slide7.xml"/><Relationship Id="rId35" Type="http://schemas.openxmlformats.org/officeDocument/2006/relationships/font" Target="fonts/CenturySchoolbook-boldItalic.fntdata"/><Relationship Id="rId12" Type="http://schemas.openxmlformats.org/officeDocument/2006/relationships/slide" Target="slides/slide6.xml"/><Relationship Id="rId34" Type="http://schemas.openxmlformats.org/officeDocument/2006/relationships/font" Target="fonts/CenturySchoolbook-italic.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3962400" cy="34409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79484" y="1"/>
            <a:ext cx="3962400" cy="344091"/>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910"/>
            <a:ext cx="3962400" cy="34409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uardian.com/us-news/2018/oct/06/women-arent-a-monolith-and-the-white-women-supporting-kavanaugh-prove-it"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3: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13: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400"/>
              <a:buNone/>
            </a:pPr>
            <a:r>
              <a:t/>
            </a:r>
            <a:endParaRPr sz="1110"/>
          </a:p>
        </p:txBody>
      </p:sp>
      <p:sp>
        <p:nvSpPr>
          <p:cNvPr id="109" name="Google Shape;109;p13:notes"/>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0: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SzPts val="1400"/>
              <a:buNone/>
            </a:pPr>
            <a:r>
              <a:t/>
            </a:r>
            <a:endParaRPr/>
          </a:p>
        </p:txBody>
      </p:sp>
      <p:sp>
        <p:nvSpPr>
          <p:cNvPr id="187" name="Google Shape;187;p10:notes"/>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ed49d941b_1_142: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g10ed49d941b_1_142:notes"/>
          <p:cNvSpPr txBox="1"/>
          <p:nvPr>
            <p:ph idx="1" type="body"/>
          </p:nvPr>
        </p:nvSpPr>
        <p:spPr>
          <a:xfrm>
            <a:off x="914400" y="3300412"/>
            <a:ext cx="73152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g10ed49d941b_1_142:notes"/>
          <p:cNvSpPr txBox="1"/>
          <p:nvPr>
            <p:ph idx="12" type="sldNum"/>
          </p:nvPr>
        </p:nvSpPr>
        <p:spPr>
          <a:xfrm>
            <a:off x="5179484" y="6513910"/>
            <a:ext cx="3962400" cy="344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5: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5: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930"/>
              <a:buFont typeface="Calibri"/>
              <a:buNone/>
            </a:pPr>
            <a:r>
              <a:t/>
            </a:r>
            <a:endParaRPr/>
          </a:p>
          <a:p>
            <a:pPr indent="0" lvl="0" marL="0" rtl="0" algn="l">
              <a:lnSpc>
                <a:spcPct val="80000"/>
              </a:lnSpc>
              <a:spcBef>
                <a:spcPts val="0"/>
              </a:spcBef>
              <a:spcAft>
                <a:spcPts val="0"/>
              </a:spcAft>
              <a:buSzPts val="1400"/>
              <a:buNone/>
            </a:pPr>
            <a:r>
              <a:t/>
            </a:r>
            <a:endParaRPr sz="930"/>
          </a:p>
          <a:p>
            <a:pPr indent="0" lvl="0" marL="0" rtl="0" algn="l">
              <a:lnSpc>
                <a:spcPct val="80000"/>
              </a:lnSpc>
              <a:spcBef>
                <a:spcPts val="0"/>
              </a:spcBef>
              <a:spcAft>
                <a:spcPts val="0"/>
              </a:spcAft>
              <a:buSzPts val="1400"/>
              <a:buNone/>
            </a:pPr>
            <a:r>
              <a:t/>
            </a:r>
            <a:endParaRPr sz="930"/>
          </a:p>
        </p:txBody>
      </p:sp>
      <p:sp>
        <p:nvSpPr>
          <p:cNvPr id="204" name="Google Shape;204;p15:notes"/>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071599609_0_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11071599609_0_0:notes"/>
          <p:cNvSpPr txBox="1"/>
          <p:nvPr>
            <p:ph idx="1" type="body"/>
          </p:nvPr>
        </p:nvSpPr>
        <p:spPr>
          <a:xfrm>
            <a:off x="914400" y="3300412"/>
            <a:ext cx="73152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11071599609_0_0:notes"/>
          <p:cNvSpPr txBox="1"/>
          <p:nvPr>
            <p:ph idx="12" type="sldNum"/>
          </p:nvPr>
        </p:nvSpPr>
        <p:spPr>
          <a:xfrm>
            <a:off x="5179484" y="6513910"/>
            <a:ext cx="3962400" cy="344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ed49d941b_1_232: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10ed49d941b_1_232:notes"/>
          <p:cNvSpPr txBox="1"/>
          <p:nvPr>
            <p:ph idx="1" type="body"/>
          </p:nvPr>
        </p:nvSpPr>
        <p:spPr>
          <a:xfrm>
            <a:off x="914400" y="3300412"/>
            <a:ext cx="73152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g10ed49d941b_1_232:notes"/>
          <p:cNvSpPr txBox="1"/>
          <p:nvPr>
            <p:ph idx="12" type="sldNum"/>
          </p:nvPr>
        </p:nvSpPr>
        <p:spPr>
          <a:xfrm>
            <a:off x="5179484" y="6513910"/>
            <a:ext cx="3962400" cy="344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064c4223d4_0_4: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064c4223d4_0_4:notes"/>
          <p:cNvSpPr txBox="1"/>
          <p:nvPr>
            <p:ph idx="1" type="body"/>
          </p:nvPr>
        </p:nvSpPr>
        <p:spPr>
          <a:xfrm>
            <a:off x="914400" y="3300412"/>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2064c4223d4_0_4:notes"/>
          <p:cNvSpPr txBox="1"/>
          <p:nvPr>
            <p:ph idx="12" type="sldNum"/>
          </p:nvPr>
        </p:nvSpPr>
        <p:spPr>
          <a:xfrm>
            <a:off x="5179484" y="6513910"/>
            <a:ext cx="3962400" cy="344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064c4223d4_0_22: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2064c4223d4_0_22:notes"/>
          <p:cNvSpPr txBox="1"/>
          <p:nvPr>
            <p:ph idx="1" type="body"/>
          </p:nvPr>
        </p:nvSpPr>
        <p:spPr>
          <a:xfrm>
            <a:off x="914400" y="3300412"/>
            <a:ext cx="7315200" cy="27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We need a ‘conceptualization of identity that captures the ways in which race, gender, sexuality, and class, among other categories, are produced through each other, securing both privilege and oppression simultaneously’.</a:t>
            </a:r>
            <a:endParaRPr/>
          </a:p>
          <a:p>
            <a:pPr indent="0" lvl="0" marL="0" marR="0" rtl="0" algn="l">
              <a:lnSpc>
                <a:spcPct val="100000"/>
              </a:lnSpc>
              <a:spcBef>
                <a:spcPts val="0"/>
              </a:spcBef>
              <a:spcAft>
                <a:spcPts val="0"/>
              </a:spcAft>
              <a:buClr>
                <a:schemeClr val="dk1"/>
              </a:buClr>
              <a:buSzPts val="1200"/>
              <a:buFont typeface="Calibri"/>
              <a:buNone/>
            </a:pPr>
            <a:r>
              <a:rPr lang="en-US" u="sng">
                <a:solidFill>
                  <a:schemeClr val="hlink"/>
                </a:solidFill>
                <a:hlinkClick r:id="rId2"/>
              </a:rPr>
              <a:t>White women and Kavanaugh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239" name="Google Shape;239;g2064c4223d4_0_22:notes"/>
          <p:cNvSpPr txBox="1"/>
          <p:nvPr>
            <p:ph idx="12" type="sldNum"/>
          </p:nvPr>
        </p:nvSpPr>
        <p:spPr>
          <a:xfrm>
            <a:off x="5179484" y="6513910"/>
            <a:ext cx="39624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7: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49" name="Google Shape;249;p17:notes"/>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064c4223d4_0_143: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064c4223d4_0_143:notes"/>
          <p:cNvSpPr txBox="1"/>
          <p:nvPr>
            <p:ph idx="1" type="body"/>
          </p:nvPr>
        </p:nvSpPr>
        <p:spPr>
          <a:xfrm>
            <a:off x="914400" y="3300412"/>
            <a:ext cx="7315200" cy="27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Questions focus on sexual activity and asylum-seekers are expected to share explicit sexual experiences.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If a case reaches the appeal court</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This approach has been condemned by the United Nations High Commissioner for Refugees (UNHCR)</a:t>
            </a:r>
            <a:endParaRPr/>
          </a:p>
          <a:p>
            <a:pPr indent="0" lvl="0" marL="0" rtl="0" algn="l">
              <a:spcBef>
                <a:spcPts val="0"/>
              </a:spcBef>
              <a:spcAft>
                <a:spcPts val="0"/>
              </a:spcAft>
              <a:buNone/>
            </a:pPr>
            <a:r>
              <a:t/>
            </a:r>
            <a:endParaRPr/>
          </a:p>
        </p:txBody>
      </p:sp>
      <p:sp>
        <p:nvSpPr>
          <p:cNvPr id="259" name="Google Shape;259;g2064c4223d4_0_143:notes"/>
          <p:cNvSpPr txBox="1"/>
          <p:nvPr>
            <p:ph idx="12" type="sldNum"/>
          </p:nvPr>
        </p:nvSpPr>
        <p:spPr>
          <a:xfrm>
            <a:off x="5179484" y="6513910"/>
            <a:ext cx="39624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64c4223d4_0_13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064c4223d4_0_130:notes"/>
          <p:cNvSpPr txBox="1"/>
          <p:nvPr>
            <p:ph idx="1" type="body"/>
          </p:nvPr>
        </p:nvSpPr>
        <p:spPr>
          <a:xfrm>
            <a:off x="914400" y="3300412"/>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2064c4223d4_0_130:notes"/>
          <p:cNvSpPr txBox="1"/>
          <p:nvPr>
            <p:ph idx="12" type="sldNum"/>
          </p:nvPr>
        </p:nvSpPr>
        <p:spPr>
          <a:xfrm>
            <a:off x="5179484" y="6513910"/>
            <a:ext cx="3962400" cy="344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2: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17" name="Google Shape;117;p2:notes"/>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064c4223d4_0_117: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064c4223d4_0_117:notes"/>
          <p:cNvSpPr txBox="1"/>
          <p:nvPr>
            <p:ph idx="1" type="body"/>
          </p:nvPr>
        </p:nvSpPr>
        <p:spPr>
          <a:xfrm>
            <a:off x="914400" y="3300412"/>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2064c4223d4_0_117:notes"/>
          <p:cNvSpPr txBox="1"/>
          <p:nvPr>
            <p:ph idx="12" type="sldNum"/>
          </p:nvPr>
        </p:nvSpPr>
        <p:spPr>
          <a:xfrm>
            <a:off x="5179484" y="6513910"/>
            <a:ext cx="3962400" cy="344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064c4223d4_0_233: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064c4223d4_0_233:notes"/>
          <p:cNvSpPr txBox="1"/>
          <p:nvPr>
            <p:ph idx="1" type="body"/>
          </p:nvPr>
        </p:nvSpPr>
        <p:spPr>
          <a:xfrm>
            <a:off x="914400" y="3300412"/>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https://www.hrw.org/report/2022/01/17/i-want-us-live-humans-again/families-temporary-accommodation-london-uk</a:t>
            </a:r>
            <a:endParaRPr/>
          </a:p>
        </p:txBody>
      </p:sp>
      <p:sp>
        <p:nvSpPr>
          <p:cNvPr id="281" name="Google Shape;281;g2064c4223d4_0_233:notes"/>
          <p:cNvSpPr txBox="1"/>
          <p:nvPr>
            <p:ph idx="12" type="sldNum"/>
          </p:nvPr>
        </p:nvSpPr>
        <p:spPr>
          <a:xfrm>
            <a:off x="5179484" y="6513910"/>
            <a:ext cx="3962400" cy="344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3: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26" name="Google Shape;126;p3:notes"/>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4: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p4:notes"/>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064c4223d4_0_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064c4223d4_0_0:notes"/>
          <p:cNvSpPr txBox="1"/>
          <p:nvPr>
            <p:ph idx="1" type="body"/>
          </p:nvPr>
        </p:nvSpPr>
        <p:spPr>
          <a:xfrm>
            <a:off x="914400" y="3300412"/>
            <a:ext cx="73152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2064c4223d4_0_0:notes"/>
          <p:cNvSpPr txBox="1"/>
          <p:nvPr>
            <p:ph idx="12" type="sldNum"/>
          </p:nvPr>
        </p:nvSpPr>
        <p:spPr>
          <a:xfrm>
            <a:off x="5179484" y="6513910"/>
            <a:ext cx="3962400" cy="344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ed49d941b_1_632: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3" name="Google Shape;153;g10ed49d941b_1_632:notes"/>
          <p:cNvSpPr txBox="1"/>
          <p:nvPr>
            <p:ph idx="1" type="body"/>
          </p:nvPr>
        </p:nvSpPr>
        <p:spPr>
          <a:xfrm>
            <a:off x="914400" y="3300412"/>
            <a:ext cx="73152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10ed49d941b_1_632:notes"/>
          <p:cNvSpPr txBox="1"/>
          <p:nvPr>
            <p:ph idx="12" type="sldNum"/>
          </p:nvPr>
        </p:nvSpPr>
        <p:spPr>
          <a:xfrm>
            <a:off x="5179484" y="6513910"/>
            <a:ext cx="3962400" cy="344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latin typeface="Twentieth Century"/>
                <a:ea typeface="Twentieth Century"/>
                <a:cs typeface="Twentieth Century"/>
                <a:sym typeface="Twentieth Century"/>
              </a:rPr>
              <a:t>‹#›</a:t>
            </a:fld>
            <a:endParaRPr>
              <a:latin typeface="Twentieth Century"/>
              <a:ea typeface="Twentieth Century"/>
              <a:cs typeface="Twentieth Century"/>
              <a:sym typeface="Twentieth Centur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ed49d941b_1_541: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10ed49d941b_1_541:notes"/>
          <p:cNvSpPr txBox="1"/>
          <p:nvPr>
            <p:ph idx="1" type="body"/>
          </p:nvPr>
        </p:nvSpPr>
        <p:spPr>
          <a:xfrm>
            <a:off x="914400" y="3300412"/>
            <a:ext cx="73152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10ed49d941b_1_541:notes"/>
          <p:cNvSpPr txBox="1"/>
          <p:nvPr>
            <p:ph idx="12" type="sldNum"/>
          </p:nvPr>
        </p:nvSpPr>
        <p:spPr>
          <a:xfrm>
            <a:off x="5179484" y="6513910"/>
            <a:ext cx="3962400" cy="344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ed49d941b_1_450:notes"/>
          <p:cNvSpPr txBox="1"/>
          <p:nvPr>
            <p:ph idx="1" type="body"/>
          </p:nvPr>
        </p:nvSpPr>
        <p:spPr>
          <a:xfrm>
            <a:off x="914400" y="3300413"/>
            <a:ext cx="7315200" cy="27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10ed49d941b_1_450:notes"/>
          <p:cNvSpPr/>
          <p:nvPr>
            <p:ph idx="2" type="sldImg"/>
          </p:nvPr>
        </p:nvSpPr>
        <p:spPr>
          <a:xfrm>
            <a:off x="914400" y="857250"/>
            <a:ext cx="73152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5" name="Google Shape;175;p9: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t>
            </a:r>
            <a:r>
              <a:rPr lang="en-US" sz="1200"/>
              <a:t>Black people experience a highly visible </a:t>
            </a:r>
            <a:r>
              <a:rPr i="1" lang="en-US" sz="1200"/>
              <a:t>sexualized racism, </a:t>
            </a:r>
            <a:r>
              <a:rPr lang="en-US" sz="1200"/>
              <a:t>one where the visibility of Black bodies themselves reinscribes the hypervisibility of Black men and women’s alleged sexual deviancy’ (Hill Collins 130).</a:t>
            </a:r>
            <a:endParaRPr i="1" sz="1200"/>
          </a:p>
          <a:p>
            <a:pPr indent="0" lvl="0" marL="0" rtl="0" algn="l">
              <a:lnSpc>
                <a:spcPct val="100000"/>
              </a:lnSpc>
              <a:spcBef>
                <a:spcPts val="0"/>
              </a:spcBef>
              <a:spcAft>
                <a:spcPts val="0"/>
              </a:spcAft>
              <a:buSzPts val="1400"/>
              <a:buNone/>
            </a:pPr>
            <a:r>
              <a:t/>
            </a:r>
            <a:endParaRPr/>
          </a:p>
        </p:txBody>
      </p:sp>
      <p:sp>
        <p:nvSpPr>
          <p:cNvPr id="176" name="Google Shape;176;p9:notes"/>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3"/>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lt2"/>
              </a:buClr>
              <a:buSzPts val="1800"/>
              <a:buChar char="■"/>
              <a:defRPr/>
            </a:lvl1pPr>
            <a:lvl2pPr indent="-342900" lvl="1" marL="914400" algn="l">
              <a:lnSpc>
                <a:spcPct val="94000"/>
              </a:lnSpc>
              <a:spcBef>
                <a:spcPts val="500"/>
              </a:spcBef>
              <a:spcAft>
                <a:spcPts val="0"/>
              </a:spcAft>
              <a:buClr>
                <a:schemeClr val="lt2"/>
              </a:buClr>
              <a:buSzPts val="1800"/>
              <a:buChar char="–"/>
              <a:defRPr/>
            </a:lvl2pPr>
            <a:lvl3pPr indent="-342900" lvl="2" marL="1371600" algn="l">
              <a:lnSpc>
                <a:spcPct val="94000"/>
              </a:lnSpc>
              <a:spcBef>
                <a:spcPts val="500"/>
              </a:spcBef>
              <a:spcAft>
                <a:spcPts val="0"/>
              </a:spcAft>
              <a:buClr>
                <a:schemeClr val="lt2"/>
              </a:buClr>
              <a:buSzPts val="1800"/>
              <a:buChar char="■"/>
              <a:defRPr/>
            </a:lvl3pPr>
            <a:lvl4pPr indent="-342900" lvl="3" marL="1828800" algn="l">
              <a:lnSpc>
                <a:spcPct val="94000"/>
              </a:lnSpc>
              <a:spcBef>
                <a:spcPts val="500"/>
              </a:spcBef>
              <a:spcAft>
                <a:spcPts val="0"/>
              </a:spcAft>
              <a:buClr>
                <a:schemeClr val="lt2"/>
              </a:buClr>
              <a:buSzPts val="1800"/>
              <a:buChar char="–"/>
              <a:defRPr/>
            </a:lvl4pPr>
            <a:lvl5pPr indent="-342900" lvl="4" marL="2286000" algn="l">
              <a:lnSpc>
                <a:spcPct val="94000"/>
              </a:lnSpc>
              <a:spcBef>
                <a:spcPts val="500"/>
              </a:spcBef>
              <a:spcAft>
                <a:spcPts val="0"/>
              </a:spcAft>
              <a:buClr>
                <a:schemeClr val="lt2"/>
              </a:buClr>
              <a:buSzPts val="1800"/>
              <a:buChar char="■"/>
              <a:defRPr/>
            </a:lvl5pPr>
            <a:lvl6pPr indent="-342900" lvl="5" marL="2743200" algn="l">
              <a:lnSpc>
                <a:spcPct val="94000"/>
              </a:lnSpc>
              <a:spcBef>
                <a:spcPts val="500"/>
              </a:spcBef>
              <a:spcAft>
                <a:spcPts val="0"/>
              </a:spcAft>
              <a:buClr>
                <a:schemeClr val="lt2"/>
              </a:buClr>
              <a:buSzPts val="1800"/>
              <a:buChar char="–"/>
              <a:defRPr/>
            </a:lvl6pPr>
            <a:lvl7pPr indent="-342900" lvl="6" marL="3200400" algn="l">
              <a:lnSpc>
                <a:spcPct val="94000"/>
              </a:lnSpc>
              <a:spcBef>
                <a:spcPts val="500"/>
              </a:spcBef>
              <a:spcAft>
                <a:spcPts val="0"/>
              </a:spcAft>
              <a:buClr>
                <a:schemeClr val="lt2"/>
              </a:buClr>
              <a:buSzPts val="1800"/>
              <a:buChar char="■"/>
              <a:defRPr/>
            </a:lvl7pPr>
            <a:lvl8pPr indent="-342900" lvl="7" marL="3657600" algn="l">
              <a:lnSpc>
                <a:spcPct val="94000"/>
              </a:lnSpc>
              <a:spcBef>
                <a:spcPts val="500"/>
              </a:spcBef>
              <a:spcAft>
                <a:spcPts val="0"/>
              </a:spcAft>
              <a:buClr>
                <a:schemeClr val="lt2"/>
              </a:buClr>
              <a:buSzPts val="1800"/>
              <a:buChar char="–"/>
              <a:defRPr/>
            </a:lvl8pPr>
            <a:lvl9pPr indent="-342900" lvl="8" marL="4114800" algn="l">
              <a:lnSpc>
                <a:spcPct val="94000"/>
              </a:lnSpc>
              <a:spcBef>
                <a:spcPts val="500"/>
              </a:spcBef>
              <a:spcAft>
                <a:spcPts val="200"/>
              </a:spcAft>
              <a:buClr>
                <a:schemeClr val="lt2"/>
              </a:buClr>
              <a:buSzPts val="1800"/>
              <a:buChar char="■"/>
              <a:defRPr/>
            </a:lvl9pPr>
          </a:lstStyle>
          <a:p/>
        </p:txBody>
      </p:sp>
      <p:sp>
        <p:nvSpPr>
          <p:cNvPr id="19" name="Google Shape;19;p33"/>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3"/>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3"/>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solidFill>
          <a:schemeClr val="lt2"/>
        </a:solidFill>
      </p:bgPr>
    </p:bg>
    <p:spTree>
      <p:nvGrpSpPr>
        <p:cNvPr id="85" name="Shape 85"/>
        <p:cNvGrpSpPr/>
        <p:nvPr/>
      </p:nvGrpSpPr>
      <p:grpSpPr>
        <a:xfrm>
          <a:off x="0" y="0"/>
          <a:ext cx="0" cy="0"/>
          <a:chOff x="0" y="0"/>
          <a:chExt cx="0" cy="0"/>
        </a:xfrm>
      </p:grpSpPr>
      <p:sp>
        <p:nvSpPr>
          <p:cNvPr id="86" name="Google Shape;86;p39"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9"/>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rmAutofit/>
          </a:bodyPr>
          <a:lstStyle>
            <a:lvl1pPr lvl="0" algn="l">
              <a:lnSpc>
                <a:spcPct val="84000"/>
              </a:lnSpc>
              <a:spcBef>
                <a:spcPts val="0"/>
              </a:spcBef>
              <a:spcAft>
                <a:spcPts val="0"/>
              </a:spcAft>
              <a:buClr>
                <a:schemeClr val="dk2"/>
              </a:buClr>
              <a:buSzPts val="4800"/>
              <a:buFont typeface="Libre Franklin"/>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9"/>
          <p:cNvSpPr/>
          <p:nvPr>
            <p:ph idx="2" type="pic"/>
          </p:nvPr>
        </p:nvSpPr>
        <p:spPr>
          <a:xfrm>
            <a:off x="5532120" y="0"/>
            <a:ext cx="6659880" cy="6857999"/>
          </a:xfrm>
          <a:prstGeom prst="rect">
            <a:avLst/>
          </a:prstGeom>
          <a:noFill/>
          <a:ln>
            <a:noFill/>
          </a:ln>
        </p:spPr>
      </p:sp>
      <p:sp>
        <p:nvSpPr>
          <p:cNvPr id="89" name="Google Shape;89;p39"/>
          <p:cNvSpPr txBox="1"/>
          <p:nvPr>
            <p:ph idx="1" type="body"/>
          </p:nvPr>
        </p:nvSpPr>
        <p:spPr>
          <a:xfrm>
            <a:off x="723900" y="2855968"/>
            <a:ext cx="3855720" cy="3011432"/>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90" name="Google Shape;90;p39"/>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39"/>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9"/>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39"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40"/>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40"/>
          <p:cNvSpPr txBox="1"/>
          <p:nvPr>
            <p:ph idx="1" type="body"/>
          </p:nvPr>
        </p:nvSpPr>
        <p:spPr>
          <a:xfrm rot="5400000">
            <a:off x="4386262" y="-719138"/>
            <a:ext cx="3571875" cy="96012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97" name="Google Shape;97;p40"/>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40"/>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40"/>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0" name="Shape 100"/>
        <p:cNvGrpSpPr/>
        <p:nvPr/>
      </p:nvGrpSpPr>
      <p:grpSpPr>
        <a:xfrm>
          <a:off x="0" y="0"/>
          <a:ext cx="0" cy="0"/>
          <a:chOff x="0" y="0"/>
          <a:chExt cx="0" cy="0"/>
        </a:xfrm>
      </p:grpSpPr>
      <p:sp>
        <p:nvSpPr>
          <p:cNvPr id="101" name="Google Shape;101;p41"/>
          <p:cNvSpPr txBox="1"/>
          <p:nvPr>
            <p:ph type="title"/>
          </p:nvPr>
        </p:nvSpPr>
        <p:spPr>
          <a:xfrm rot="5400000">
            <a:off x="7757822" y="2462895"/>
            <a:ext cx="5243244" cy="1565766"/>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41"/>
          <p:cNvSpPr txBox="1"/>
          <p:nvPr>
            <p:ph idx="1" type="body"/>
          </p:nvPr>
        </p:nvSpPr>
        <p:spPr>
          <a:xfrm rot="5400000">
            <a:off x="2839798" y="-844042"/>
            <a:ext cx="5243244" cy="8179641"/>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103" name="Google Shape;103;p4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4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4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30"/>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0"/>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32" name="Google Shape;32;p30"/>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0"/>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0"/>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 name="Shape 35"/>
        <p:cNvGrpSpPr/>
        <p:nvPr/>
      </p:nvGrpSpPr>
      <p:grpSpPr>
        <a:xfrm>
          <a:off x="0" y="0"/>
          <a:ext cx="0" cy="0"/>
          <a:chOff x="0" y="0"/>
          <a:chExt cx="0" cy="0"/>
        </a:xfrm>
      </p:grpSpPr>
      <p:sp>
        <p:nvSpPr>
          <p:cNvPr id="36" name="Google Shape;36;p31"/>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1"/>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1"/>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39" name="Shape 39"/>
        <p:cNvGrpSpPr/>
        <p:nvPr/>
      </p:nvGrpSpPr>
      <p:grpSpPr>
        <a:xfrm>
          <a:off x="0" y="0"/>
          <a:ext cx="0" cy="0"/>
          <a:chOff x="0" y="0"/>
          <a:chExt cx="0" cy="0"/>
        </a:xfrm>
      </p:grpSpPr>
      <p:sp>
        <p:nvSpPr>
          <p:cNvPr id="40" name="Google Shape;40;p29"/>
          <p:cNvSpPr txBox="1"/>
          <p:nvPr>
            <p:ph type="ctrTitle"/>
          </p:nvPr>
        </p:nvSpPr>
        <p:spPr>
          <a:xfrm>
            <a:off x="1915128" y="1788454"/>
            <a:ext cx="8361229" cy="2098226"/>
          </a:xfrm>
          <a:prstGeom prst="rect">
            <a:avLst/>
          </a:prstGeom>
          <a:noFill/>
          <a:ln>
            <a:noFill/>
          </a:ln>
        </p:spPr>
        <p:txBody>
          <a:bodyPr anchorCtr="0" anchor="b" bIns="45700" lIns="91425" spcFirstLastPara="1" rIns="91425" wrap="square" tIns="4570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9"/>
          <p:cNvSpPr txBox="1"/>
          <p:nvPr>
            <p:ph idx="1" type="subTitle"/>
          </p:nvPr>
        </p:nvSpPr>
        <p:spPr>
          <a:xfrm>
            <a:off x="2679906" y="3956279"/>
            <a:ext cx="6831673" cy="1086237"/>
          </a:xfrm>
          <a:prstGeom prst="rect">
            <a:avLst/>
          </a:prstGeom>
          <a:noFill/>
          <a:ln>
            <a:noFill/>
          </a:ln>
        </p:spPr>
        <p:txBody>
          <a:bodyPr anchorCtr="0" anchor="t" bIns="45700" lIns="91425" spcFirstLastPara="1" rIns="91425" wrap="square" tIns="45700">
            <a:norm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p:txBody>
      </p:sp>
      <p:sp>
        <p:nvSpPr>
          <p:cNvPr id="42" name="Google Shape;42;p29"/>
          <p:cNvSpPr txBox="1"/>
          <p:nvPr>
            <p:ph idx="10" type="dt"/>
          </p:nvPr>
        </p:nvSpPr>
        <p:spPr>
          <a:xfrm>
            <a:off x="752858" y="6453386"/>
            <a:ext cx="1607944"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9"/>
          <p:cNvSpPr txBox="1"/>
          <p:nvPr>
            <p:ph idx="11" type="ftr"/>
          </p:nvPr>
        </p:nvSpPr>
        <p:spPr>
          <a:xfrm>
            <a:off x="2584054" y="6453386"/>
            <a:ext cx="7023377" cy="4046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9"/>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grpSp>
        <p:nvGrpSpPr>
          <p:cNvPr id="45" name="Google Shape;45;p29"/>
          <p:cNvGrpSpPr/>
          <p:nvPr/>
        </p:nvGrpSpPr>
        <p:grpSpPr>
          <a:xfrm>
            <a:off x="752858" y="744469"/>
            <a:ext cx="10674117" cy="5349671"/>
            <a:chOff x="752858" y="744469"/>
            <a:chExt cx="10674117" cy="5349671"/>
          </a:xfrm>
        </p:grpSpPr>
        <p:sp>
          <p:nvSpPr>
            <p:cNvPr id="46" name="Google Shape;46;p29"/>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47" name="Google Shape;47;p29"/>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2"/>
        </a:solidFill>
      </p:bgPr>
    </p:bg>
    <p:spTree>
      <p:nvGrpSpPr>
        <p:cNvPr id="48" name="Shape 48"/>
        <p:cNvGrpSpPr/>
        <p:nvPr/>
      </p:nvGrpSpPr>
      <p:grpSpPr>
        <a:xfrm>
          <a:off x="0" y="0"/>
          <a:ext cx="0" cy="0"/>
          <a:chOff x="0" y="0"/>
          <a:chExt cx="0" cy="0"/>
        </a:xfrm>
      </p:grpSpPr>
      <p:sp>
        <p:nvSpPr>
          <p:cNvPr id="49" name="Google Shape;49;p34"/>
          <p:cNvSpPr txBox="1"/>
          <p:nvPr>
            <p:ph type="title"/>
          </p:nvPr>
        </p:nvSpPr>
        <p:spPr>
          <a:xfrm>
            <a:off x="765025" y="1301360"/>
            <a:ext cx="9612971" cy="2852737"/>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4"/>
          <p:cNvSpPr txBox="1"/>
          <p:nvPr>
            <p:ph idx="1" type="body"/>
          </p:nvPr>
        </p:nvSpPr>
        <p:spPr>
          <a:xfrm>
            <a:off x="765025" y="4216328"/>
            <a:ext cx="9612971" cy="1143324"/>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51" name="Google Shape;51;p34"/>
          <p:cNvSpPr txBox="1"/>
          <p:nvPr>
            <p:ph idx="10" type="dt"/>
          </p:nvPr>
        </p:nvSpPr>
        <p:spPr>
          <a:xfrm>
            <a:off x="738908" y="6453386"/>
            <a:ext cx="1622409"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4"/>
          <p:cNvSpPr txBox="1"/>
          <p:nvPr>
            <p:ph idx="11" type="ftr"/>
          </p:nvPr>
        </p:nvSpPr>
        <p:spPr>
          <a:xfrm>
            <a:off x="2584312" y="6453386"/>
            <a:ext cx="7023377" cy="4046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4"/>
          <p:cNvSpPr txBox="1"/>
          <p:nvPr>
            <p:ph idx="12" type="sldNum"/>
          </p:nvPr>
        </p:nvSpPr>
        <p:spPr>
          <a:xfrm>
            <a:off x="9830683"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34"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35"/>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5"/>
          <p:cNvSpPr txBox="1"/>
          <p:nvPr>
            <p:ph idx="1" type="body"/>
          </p:nvPr>
        </p:nvSpPr>
        <p:spPr>
          <a:xfrm>
            <a:off x="1371600"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8" name="Google Shape;58;p35"/>
          <p:cNvSpPr txBox="1"/>
          <p:nvPr>
            <p:ph idx="2" type="body"/>
          </p:nvPr>
        </p:nvSpPr>
        <p:spPr>
          <a:xfrm>
            <a:off x="6525403" y="2285999"/>
            <a:ext cx="4447786" cy="3581401"/>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59" name="Google Shape;59;p35"/>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5"/>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5"/>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36"/>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6"/>
          <p:cNvSpPr txBox="1"/>
          <p:nvPr>
            <p:ph idx="1" type="body"/>
          </p:nvPr>
        </p:nvSpPr>
        <p:spPr>
          <a:xfrm>
            <a:off x="1371600"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65" name="Google Shape;65;p36"/>
          <p:cNvSpPr txBox="1"/>
          <p:nvPr>
            <p:ph idx="2" type="body"/>
          </p:nvPr>
        </p:nvSpPr>
        <p:spPr>
          <a:xfrm>
            <a:off x="1371600"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66" name="Google Shape;66;p36"/>
          <p:cNvSpPr txBox="1"/>
          <p:nvPr>
            <p:ph idx="3" type="body"/>
          </p:nvPr>
        </p:nvSpPr>
        <p:spPr>
          <a:xfrm>
            <a:off x="6525014" y="2340864"/>
            <a:ext cx="4443984" cy="823912"/>
          </a:xfrm>
          <a:prstGeom prst="rect">
            <a:avLst/>
          </a:prstGeom>
          <a:noFill/>
          <a:ln>
            <a:noFill/>
          </a:ln>
        </p:spPr>
        <p:txBody>
          <a:bodyPr anchorCtr="0" anchor="b" bIns="45700" lIns="91425" spcFirstLastPara="1" rIns="91425" wrap="square" tIns="45700">
            <a:noAutofit/>
          </a:bodyPr>
          <a:lstStyle>
            <a:lvl1pPr indent="-228600" lvl="0" marL="457200" algn="l">
              <a:lnSpc>
                <a:spcPct val="84000"/>
              </a:lnSpc>
              <a:spcBef>
                <a:spcPts val="0"/>
              </a:spcBef>
              <a:spcAft>
                <a:spcPts val="0"/>
              </a:spcAft>
              <a:buClr>
                <a:schemeClr val="dk2"/>
              </a:buClr>
              <a:buSzPts val="3000"/>
              <a:buNone/>
              <a:defRPr b="0" sz="3000">
                <a:solidFill>
                  <a:schemeClr val="dk2"/>
                </a:solidFill>
              </a:defRPr>
            </a:lvl1pPr>
            <a:lvl2pPr indent="-228600" lvl="1" marL="914400" algn="l">
              <a:lnSpc>
                <a:spcPct val="94000"/>
              </a:lnSpc>
              <a:spcBef>
                <a:spcPts val="500"/>
              </a:spcBef>
              <a:spcAft>
                <a:spcPts val="0"/>
              </a:spcAft>
              <a:buClr>
                <a:schemeClr val="dk2"/>
              </a:buClr>
              <a:buSzPts val="2000"/>
              <a:buNone/>
              <a:defRPr b="1" sz="2000"/>
            </a:lvl2pPr>
            <a:lvl3pPr indent="-228600" lvl="2" marL="1371600" algn="l">
              <a:lnSpc>
                <a:spcPct val="94000"/>
              </a:lnSpc>
              <a:spcBef>
                <a:spcPts val="500"/>
              </a:spcBef>
              <a:spcAft>
                <a:spcPts val="0"/>
              </a:spcAft>
              <a:buClr>
                <a:schemeClr val="dk2"/>
              </a:buClr>
              <a:buSzPts val="1800"/>
              <a:buNone/>
              <a:defRPr b="1" sz="1800"/>
            </a:lvl3pPr>
            <a:lvl4pPr indent="-228600" lvl="3" marL="1828800" algn="l">
              <a:lnSpc>
                <a:spcPct val="94000"/>
              </a:lnSpc>
              <a:spcBef>
                <a:spcPts val="500"/>
              </a:spcBef>
              <a:spcAft>
                <a:spcPts val="0"/>
              </a:spcAft>
              <a:buClr>
                <a:schemeClr val="dk2"/>
              </a:buClr>
              <a:buSzPts val="1600"/>
              <a:buNone/>
              <a:defRPr b="1" sz="1600"/>
            </a:lvl4pPr>
            <a:lvl5pPr indent="-228600" lvl="4" marL="2286000" algn="l">
              <a:lnSpc>
                <a:spcPct val="94000"/>
              </a:lnSpc>
              <a:spcBef>
                <a:spcPts val="500"/>
              </a:spcBef>
              <a:spcAft>
                <a:spcPts val="0"/>
              </a:spcAft>
              <a:buClr>
                <a:schemeClr val="dk2"/>
              </a:buClr>
              <a:buSzPts val="1600"/>
              <a:buNone/>
              <a:defRPr b="1" sz="1600"/>
            </a:lvl5pPr>
            <a:lvl6pPr indent="-228600" lvl="5" marL="2743200" algn="l">
              <a:lnSpc>
                <a:spcPct val="94000"/>
              </a:lnSpc>
              <a:spcBef>
                <a:spcPts val="500"/>
              </a:spcBef>
              <a:spcAft>
                <a:spcPts val="0"/>
              </a:spcAft>
              <a:buClr>
                <a:schemeClr val="dk2"/>
              </a:buClr>
              <a:buSzPts val="1600"/>
              <a:buNone/>
              <a:defRPr b="1" sz="1600"/>
            </a:lvl6pPr>
            <a:lvl7pPr indent="-228600" lvl="6" marL="3200400" algn="l">
              <a:lnSpc>
                <a:spcPct val="94000"/>
              </a:lnSpc>
              <a:spcBef>
                <a:spcPts val="500"/>
              </a:spcBef>
              <a:spcAft>
                <a:spcPts val="0"/>
              </a:spcAft>
              <a:buClr>
                <a:schemeClr val="dk2"/>
              </a:buClr>
              <a:buSzPts val="1600"/>
              <a:buNone/>
              <a:defRPr b="1" sz="1600"/>
            </a:lvl7pPr>
            <a:lvl8pPr indent="-228600" lvl="7" marL="3657600" algn="l">
              <a:lnSpc>
                <a:spcPct val="94000"/>
              </a:lnSpc>
              <a:spcBef>
                <a:spcPts val="500"/>
              </a:spcBef>
              <a:spcAft>
                <a:spcPts val="0"/>
              </a:spcAft>
              <a:buClr>
                <a:schemeClr val="dk2"/>
              </a:buClr>
              <a:buSzPts val="1600"/>
              <a:buNone/>
              <a:defRPr b="1" sz="1600"/>
            </a:lvl8pPr>
            <a:lvl9pPr indent="-228600" lvl="8" marL="4114800" algn="l">
              <a:lnSpc>
                <a:spcPct val="94000"/>
              </a:lnSpc>
              <a:spcBef>
                <a:spcPts val="500"/>
              </a:spcBef>
              <a:spcAft>
                <a:spcPts val="200"/>
              </a:spcAft>
              <a:buClr>
                <a:schemeClr val="dk2"/>
              </a:buClr>
              <a:buSzPts val="1600"/>
              <a:buNone/>
              <a:defRPr b="1" sz="1600"/>
            </a:lvl9pPr>
          </a:lstStyle>
          <a:p/>
        </p:txBody>
      </p:sp>
      <p:sp>
        <p:nvSpPr>
          <p:cNvPr id="67" name="Google Shape;67;p36"/>
          <p:cNvSpPr txBox="1"/>
          <p:nvPr>
            <p:ph idx="4" type="body"/>
          </p:nvPr>
        </p:nvSpPr>
        <p:spPr>
          <a:xfrm>
            <a:off x="6525014" y="3305207"/>
            <a:ext cx="4443984" cy="2562193"/>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a:solidFill>
                  <a:schemeClr val="dk2"/>
                </a:solidFill>
              </a:defRPr>
            </a:lvl1pPr>
            <a:lvl2pPr indent="-355600" lvl="1" marL="914400" algn="l">
              <a:lnSpc>
                <a:spcPct val="94000"/>
              </a:lnSpc>
              <a:spcBef>
                <a:spcPts val="500"/>
              </a:spcBef>
              <a:spcAft>
                <a:spcPts val="0"/>
              </a:spcAft>
              <a:buClr>
                <a:schemeClr val="dk2"/>
              </a:buClr>
              <a:buSzPts val="2000"/>
              <a:buChar char="–"/>
              <a:defRPr>
                <a:solidFill>
                  <a:schemeClr val="dk2"/>
                </a:solidFill>
              </a:defRPr>
            </a:lvl2pPr>
            <a:lvl3pPr indent="-342900" lvl="2" marL="1371600" algn="l">
              <a:lnSpc>
                <a:spcPct val="94000"/>
              </a:lnSpc>
              <a:spcBef>
                <a:spcPts val="500"/>
              </a:spcBef>
              <a:spcAft>
                <a:spcPts val="0"/>
              </a:spcAft>
              <a:buClr>
                <a:schemeClr val="dk2"/>
              </a:buClr>
              <a:buSzPts val="1800"/>
              <a:buChar char="■"/>
              <a:defRPr>
                <a:solidFill>
                  <a:schemeClr val="dk2"/>
                </a:solidFill>
              </a:defRPr>
            </a:lvl3pPr>
            <a:lvl4pPr indent="-342900" lvl="3" marL="1828800" algn="l">
              <a:lnSpc>
                <a:spcPct val="94000"/>
              </a:lnSpc>
              <a:spcBef>
                <a:spcPts val="500"/>
              </a:spcBef>
              <a:spcAft>
                <a:spcPts val="0"/>
              </a:spcAft>
              <a:buClr>
                <a:schemeClr val="dk2"/>
              </a:buClr>
              <a:buSzPts val="1800"/>
              <a:buChar char="–"/>
              <a:defRPr>
                <a:solidFill>
                  <a:schemeClr val="dk2"/>
                </a:solidFill>
              </a:defRPr>
            </a:lvl4pPr>
            <a:lvl5pPr indent="-330200" lvl="4" marL="2286000" algn="l">
              <a:lnSpc>
                <a:spcPct val="94000"/>
              </a:lnSpc>
              <a:spcBef>
                <a:spcPts val="500"/>
              </a:spcBef>
              <a:spcAft>
                <a:spcPts val="0"/>
              </a:spcAft>
              <a:buClr>
                <a:schemeClr val="dk2"/>
              </a:buClr>
              <a:buSzPts val="1600"/>
              <a:buChar char="■"/>
              <a:defRPr>
                <a:solidFill>
                  <a:schemeClr val="dk2"/>
                </a:solidFill>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68" name="Google Shape;68;p36"/>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6"/>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6"/>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37"/>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7"/>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7"/>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7"/>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solidFill>
          <a:schemeClr val="lt2"/>
        </a:solidFill>
      </p:bgPr>
    </p:bg>
    <p:spTree>
      <p:nvGrpSpPr>
        <p:cNvPr id="76" name="Shape 76"/>
        <p:cNvGrpSpPr/>
        <p:nvPr/>
      </p:nvGrpSpPr>
      <p:grpSpPr>
        <a:xfrm>
          <a:off x="0" y="0"/>
          <a:ext cx="0" cy="0"/>
          <a:chOff x="0" y="0"/>
          <a:chExt cx="0" cy="0"/>
        </a:xfrm>
      </p:grpSpPr>
      <p:sp>
        <p:nvSpPr>
          <p:cNvPr id="77" name="Google Shape;77;p38" title="Background Shape"/>
          <p:cNvSpPr/>
          <p:nvPr/>
        </p:nvSpPr>
        <p:spPr>
          <a:xfrm>
            <a:off x="0" y="376"/>
            <a:ext cx="530352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8"/>
          <p:cNvSpPr txBox="1"/>
          <p:nvPr>
            <p:ph type="title"/>
          </p:nvPr>
        </p:nvSpPr>
        <p:spPr>
          <a:xfrm>
            <a:off x="723900" y="685800"/>
            <a:ext cx="3855720" cy="2157884"/>
          </a:xfrm>
          <a:prstGeom prst="rect">
            <a:avLst/>
          </a:prstGeom>
          <a:noFill/>
          <a:ln>
            <a:noFill/>
          </a:ln>
        </p:spPr>
        <p:txBody>
          <a:bodyPr anchorCtr="0" anchor="t" bIns="45700" lIns="91425" spcFirstLastPara="1" rIns="91425" wrap="square" tIns="4570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8"/>
          <p:cNvSpPr txBox="1"/>
          <p:nvPr>
            <p:ph idx="1" type="body"/>
          </p:nvPr>
        </p:nvSpPr>
        <p:spPr>
          <a:xfrm>
            <a:off x="6256020" y="685801"/>
            <a:ext cx="5212080" cy="5175250"/>
          </a:xfrm>
          <a:prstGeom prst="rect">
            <a:avLst/>
          </a:prstGeom>
          <a:noFill/>
          <a:ln>
            <a:noFill/>
          </a:ln>
        </p:spPr>
        <p:txBody>
          <a:bodyPr anchorCtr="0" anchor="t" bIns="45700" lIns="91425" spcFirstLastPara="1" rIns="91425" wrap="square" tIns="45700">
            <a:normAutofit/>
          </a:bodyPr>
          <a:lstStyle>
            <a:lvl1pPr indent="-355600" lvl="0" marL="457200" algn="l">
              <a:lnSpc>
                <a:spcPct val="94000"/>
              </a:lnSpc>
              <a:spcBef>
                <a:spcPts val="1000"/>
              </a:spcBef>
              <a:spcAft>
                <a:spcPts val="0"/>
              </a:spcAft>
              <a:buClr>
                <a:schemeClr val="dk2"/>
              </a:buClr>
              <a:buSzPts val="2000"/>
              <a:buChar char="■"/>
              <a:defRPr sz="2000"/>
            </a:lvl1pPr>
            <a:lvl2pPr indent="-355600" lvl="1" marL="914400" algn="l">
              <a:lnSpc>
                <a:spcPct val="94000"/>
              </a:lnSpc>
              <a:spcBef>
                <a:spcPts val="500"/>
              </a:spcBef>
              <a:spcAft>
                <a:spcPts val="0"/>
              </a:spcAft>
              <a:buClr>
                <a:schemeClr val="dk2"/>
              </a:buClr>
              <a:buSzPts val="2000"/>
              <a:buChar char="–"/>
              <a:defRPr sz="2000"/>
            </a:lvl2pPr>
            <a:lvl3pPr indent="-342900" lvl="2" marL="1371600" algn="l">
              <a:lnSpc>
                <a:spcPct val="94000"/>
              </a:lnSpc>
              <a:spcBef>
                <a:spcPts val="500"/>
              </a:spcBef>
              <a:spcAft>
                <a:spcPts val="0"/>
              </a:spcAft>
              <a:buClr>
                <a:schemeClr val="dk2"/>
              </a:buClr>
              <a:buSzPts val="1800"/>
              <a:buChar char="■"/>
              <a:defRPr sz="1800"/>
            </a:lvl3pPr>
            <a:lvl4pPr indent="-342900" lvl="3" marL="1828800" algn="l">
              <a:lnSpc>
                <a:spcPct val="94000"/>
              </a:lnSpc>
              <a:spcBef>
                <a:spcPts val="500"/>
              </a:spcBef>
              <a:spcAft>
                <a:spcPts val="0"/>
              </a:spcAft>
              <a:buClr>
                <a:schemeClr val="dk2"/>
              </a:buClr>
              <a:buSzPts val="1800"/>
              <a:buChar char="–"/>
              <a:defRPr sz="1800"/>
            </a:lvl4pPr>
            <a:lvl5pPr indent="-330200" lvl="4" marL="2286000" algn="l">
              <a:lnSpc>
                <a:spcPct val="94000"/>
              </a:lnSpc>
              <a:spcBef>
                <a:spcPts val="500"/>
              </a:spcBef>
              <a:spcAft>
                <a:spcPts val="0"/>
              </a:spcAft>
              <a:buClr>
                <a:schemeClr val="dk2"/>
              </a:buClr>
              <a:buSzPts val="1600"/>
              <a:buChar char="■"/>
              <a:defRPr sz="1600"/>
            </a:lvl5pPr>
            <a:lvl6pPr indent="-330200" lvl="5" marL="2743200" algn="l">
              <a:lnSpc>
                <a:spcPct val="94000"/>
              </a:lnSpc>
              <a:spcBef>
                <a:spcPts val="500"/>
              </a:spcBef>
              <a:spcAft>
                <a:spcPts val="0"/>
              </a:spcAft>
              <a:buClr>
                <a:schemeClr val="dk2"/>
              </a:buClr>
              <a:buSzPts val="1600"/>
              <a:buChar char="–"/>
              <a:defRPr sz="1600"/>
            </a:lvl6pPr>
            <a:lvl7pPr indent="-330200" lvl="6" marL="3200400" algn="l">
              <a:lnSpc>
                <a:spcPct val="94000"/>
              </a:lnSpc>
              <a:spcBef>
                <a:spcPts val="500"/>
              </a:spcBef>
              <a:spcAft>
                <a:spcPts val="0"/>
              </a:spcAft>
              <a:buClr>
                <a:schemeClr val="dk2"/>
              </a:buClr>
              <a:buSzPts val="1600"/>
              <a:buChar char="■"/>
              <a:defRPr sz="1600"/>
            </a:lvl7pPr>
            <a:lvl8pPr indent="-330200" lvl="7" marL="3657600" algn="l">
              <a:lnSpc>
                <a:spcPct val="94000"/>
              </a:lnSpc>
              <a:spcBef>
                <a:spcPts val="500"/>
              </a:spcBef>
              <a:spcAft>
                <a:spcPts val="0"/>
              </a:spcAft>
              <a:buClr>
                <a:schemeClr val="dk2"/>
              </a:buClr>
              <a:buSzPts val="1600"/>
              <a:buChar char="–"/>
              <a:defRPr sz="1600"/>
            </a:lvl8pPr>
            <a:lvl9pPr indent="-330200" lvl="8" marL="4114800" algn="l">
              <a:lnSpc>
                <a:spcPct val="94000"/>
              </a:lnSpc>
              <a:spcBef>
                <a:spcPts val="500"/>
              </a:spcBef>
              <a:spcAft>
                <a:spcPts val="200"/>
              </a:spcAft>
              <a:buClr>
                <a:schemeClr val="dk2"/>
              </a:buClr>
              <a:buSzPts val="1600"/>
              <a:buChar char="■"/>
              <a:defRPr sz="1600"/>
            </a:lvl9pPr>
          </a:lstStyle>
          <a:p/>
        </p:txBody>
      </p:sp>
      <p:sp>
        <p:nvSpPr>
          <p:cNvPr id="80" name="Google Shape;80;p38"/>
          <p:cNvSpPr txBox="1"/>
          <p:nvPr>
            <p:ph idx="2" type="body"/>
          </p:nvPr>
        </p:nvSpPr>
        <p:spPr>
          <a:xfrm>
            <a:off x="723900" y="2856344"/>
            <a:ext cx="3855720" cy="3011056"/>
          </a:xfrm>
          <a:prstGeom prst="rect">
            <a:avLst/>
          </a:prstGeom>
          <a:noFill/>
          <a:ln>
            <a:noFill/>
          </a:ln>
        </p:spPr>
        <p:txBody>
          <a:bodyPr anchorCtr="0" anchor="t" bIns="45700" lIns="91425" spcFirstLastPara="1" rIns="91425" wrap="square" tIns="45700">
            <a:normAutofit/>
          </a:bodyPr>
          <a:lstStyle>
            <a:lvl1pPr indent="-228600" lvl="0" marL="457200" algn="l">
              <a:lnSpc>
                <a:spcPct val="113000"/>
              </a:lnSpc>
              <a:spcBef>
                <a:spcPts val="0"/>
              </a:spcBef>
              <a:spcAft>
                <a:spcPts val="0"/>
              </a:spcAft>
              <a:buClr>
                <a:schemeClr val="dk2"/>
              </a:buClr>
              <a:buSzPts val="1600"/>
              <a:buNone/>
              <a:defRPr sz="1600"/>
            </a:lvl1pPr>
            <a:lvl2pPr indent="-228600" lvl="1" marL="914400" algn="l">
              <a:lnSpc>
                <a:spcPct val="94000"/>
              </a:lnSpc>
              <a:spcBef>
                <a:spcPts val="1500"/>
              </a:spcBef>
              <a:spcAft>
                <a:spcPts val="0"/>
              </a:spcAft>
              <a:buClr>
                <a:schemeClr val="dk2"/>
              </a:buClr>
              <a:buSzPts val="1400"/>
              <a:buNone/>
              <a:defRPr sz="1400"/>
            </a:lvl2pPr>
            <a:lvl3pPr indent="-228600" lvl="2" marL="1371600" algn="l">
              <a:lnSpc>
                <a:spcPct val="94000"/>
              </a:lnSpc>
              <a:spcBef>
                <a:spcPts val="500"/>
              </a:spcBef>
              <a:spcAft>
                <a:spcPts val="0"/>
              </a:spcAft>
              <a:buClr>
                <a:schemeClr val="dk2"/>
              </a:buClr>
              <a:buSzPts val="1200"/>
              <a:buNone/>
              <a:defRPr sz="1200"/>
            </a:lvl3pPr>
            <a:lvl4pPr indent="-228600" lvl="3" marL="1828800" algn="l">
              <a:lnSpc>
                <a:spcPct val="94000"/>
              </a:lnSpc>
              <a:spcBef>
                <a:spcPts val="500"/>
              </a:spcBef>
              <a:spcAft>
                <a:spcPts val="0"/>
              </a:spcAft>
              <a:buClr>
                <a:schemeClr val="dk2"/>
              </a:buClr>
              <a:buSzPts val="1000"/>
              <a:buNone/>
              <a:defRPr sz="1000"/>
            </a:lvl4pPr>
            <a:lvl5pPr indent="-228600" lvl="4" marL="2286000" algn="l">
              <a:lnSpc>
                <a:spcPct val="94000"/>
              </a:lnSpc>
              <a:spcBef>
                <a:spcPts val="500"/>
              </a:spcBef>
              <a:spcAft>
                <a:spcPts val="0"/>
              </a:spcAft>
              <a:buClr>
                <a:schemeClr val="dk2"/>
              </a:buClr>
              <a:buSzPts val="1000"/>
              <a:buNone/>
              <a:defRPr sz="1000"/>
            </a:lvl5pPr>
            <a:lvl6pPr indent="-228600" lvl="5" marL="2743200" algn="l">
              <a:lnSpc>
                <a:spcPct val="94000"/>
              </a:lnSpc>
              <a:spcBef>
                <a:spcPts val="500"/>
              </a:spcBef>
              <a:spcAft>
                <a:spcPts val="0"/>
              </a:spcAft>
              <a:buClr>
                <a:schemeClr val="dk2"/>
              </a:buClr>
              <a:buSzPts val="1000"/>
              <a:buNone/>
              <a:defRPr sz="1000"/>
            </a:lvl6pPr>
            <a:lvl7pPr indent="-228600" lvl="6" marL="3200400" algn="l">
              <a:lnSpc>
                <a:spcPct val="94000"/>
              </a:lnSpc>
              <a:spcBef>
                <a:spcPts val="500"/>
              </a:spcBef>
              <a:spcAft>
                <a:spcPts val="0"/>
              </a:spcAft>
              <a:buClr>
                <a:schemeClr val="dk2"/>
              </a:buClr>
              <a:buSzPts val="1000"/>
              <a:buNone/>
              <a:defRPr sz="1000"/>
            </a:lvl7pPr>
            <a:lvl8pPr indent="-228600" lvl="7" marL="3657600" algn="l">
              <a:lnSpc>
                <a:spcPct val="94000"/>
              </a:lnSpc>
              <a:spcBef>
                <a:spcPts val="500"/>
              </a:spcBef>
              <a:spcAft>
                <a:spcPts val="0"/>
              </a:spcAft>
              <a:buClr>
                <a:schemeClr val="dk2"/>
              </a:buClr>
              <a:buSzPts val="1000"/>
              <a:buNone/>
              <a:defRPr sz="1000"/>
            </a:lvl8pPr>
            <a:lvl9pPr indent="-228600" lvl="8" marL="4114800" algn="l">
              <a:lnSpc>
                <a:spcPct val="94000"/>
              </a:lnSpc>
              <a:spcBef>
                <a:spcPts val="500"/>
              </a:spcBef>
              <a:spcAft>
                <a:spcPts val="200"/>
              </a:spcAft>
              <a:buClr>
                <a:schemeClr val="dk2"/>
              </a:buClr>
              <a:buSzPts val="1000"/>
              <a:buNone/>
              <a:defRPr sz="1000"/>
            </a:lvl9pPr>
          </a:lstStyle>
          <a:p/>
        </p:txBody>
      </p:sp>
      <p:sp>
        <p:nvSpPr>
          <p:cNvPr id="81" name="Google Shape;81;p38"/>
          <p:cNvSpPr txBox="1"/>
          <p:nvPr>
            <p:ph idx="10" type="dt"/>
          </p:nvPr>
        </p:nvSpPr>
        <p:spPr>
          <a:xfrm>
            <a:off x="723900" y="6453386"/>
            <a:ext cx="1204572"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8"/>
          <p:cNvSpPr txBox="1"/>
          <p:nvPr>
            <p:ph idx="11" type="ftr"/>
          </p:nvPr>
        </p:nvSpPr>
        <p:spPr>
          <a:xfrm>
            <a:off x="2205945" y="6453386"/>
            <a:ext cx="2373675" cy="4046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8"/>
          <p:cNvSpPr txBox="1"/>
          <p:nvPr>
            <p:ph idx="12" type="sldNum"/>
          </p:nvPr>
        </p:nvSpPr>
        <p:spPr>
          <a:xfrm>
            <a:off x="9883140" y="6453386"/>
            <a:ext cx="1596292" cy="4046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38" title="Divider Bar"/>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lt2"/>
              </a:buClr>
              <a:buSzPts val="4400"/>
              <a:buFont typeface="Libre Franklin"/>
              <a:buNone/>
              <a:defRPr b="0" i="0" sz="4400" u="none" cap="none" strike="noStrike">
                <a:solidFill>
                  <a:schemeClr val="lt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2"/>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lt2"/>
              </a:buClr>
              <a:buSzPts val="2000"/>
              <a:buFont typeface="Libre Franklin"/>
              <a:buChar char="■"/>
              <a:defRPr b="0" i="0" sz="2000" u="none" cap="none" strike="noStrike">
                <a:solidFill>
                  <a:schemeClr val="lt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lt2"/>
              </a:buClr>
              <a:buSzPts val="2000"/>
              <a:buFont typeface="Libre Franklin"/>
              <a:buChar char="–"/>
              <a:defRPr b="0" i="1" sz="2000" u="none" cap="none" strike="noStrike">
                <a:solidFill>
                  <a:schemeClr val="lt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lt2"/>
              </a:buClr>
              <a:buSzPts val="1800"/>
              <a:buFont typeface="Libre Franklin"/>
              <a:buChar char="■"/>
              <a:defRPr b="0" i="0" sz="1800" u="none" cap="none" strike="noStrike">
                <a:solidFill>
                  <a:schemeClr val="lt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lt2"/>
              </a:buClr>
              <a:buSzPts val="1800"/>
              <a:buFont typeface="Libre Franklin"/>
              <a:buChar char="–"/>
              <a:defRPr b="0" i="1" sz="1800" u="none" cap="none" strike="noStrike">
                <a:solidFill>
                  <a:schemeClr val="lt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lt2"/>
              </a:buClr>
              <a:buSzPts val="1600"/>
              <a:buFont typeface="Libre Franklin"/>
              <a:buChar char="■"/>
              <a:defRPr b="0" i="0" sz="1600" u="none" cap="none" strike="noStrike">
                <a:solidFill>
                  <a:schemeClr val="lt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lt2"/>
              </a:buClr>
              <a:buSzPts val="1600"/>
              <a:buFont typeface="Libre Franklin"/>
              <a:buChar char="–"/>
              <a:defRPr b="0" i="1" sz="1600" u="none" cap="none" strike="noStrike">
                <a:solidFill>
                  <a:schemeClr val="lt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lt2"/>
              </a:buClr>
              <a:buSzPts val="1400"/>
              <a:buFont typeface="Libre Franklin"/>
              <a:buChar char="–"/>
              <a:defRPr b="0" i="1" sz="1400" u="none" cap="none" strike="noStrike">
                <a:solidFill>
                  <a:schemeClr val="lt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9pPr>
          </a:lstStyle>
          <a:p/>
        </p:txBody>
      </p:sp>
      <p:sp>
        <p:nvSpPr>
          <p:cNvPr id="12" name="Google Shape;12;p32"/>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9pPr>
          </a:lstStyle>
          <a:p/>
        </p:txBody>
      </p:sp>
      <p:sp>
        <p:nvSpPr>
          <p:cNvPr id="13" name="Google Shape;13;p32"/>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9pPr>
          </a:lstStyle>
          <a:p/>
        </p:txBody>
      </p:sp>
      <p:sp>
        <p:nvSpPr>
          <p:cNvPr id="14" name="Google Shape;14;p32"/>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32" title="Side bar"/>
          <p:cNvSpPr/>
          <p:nvPr/>
        </p:nvSpPr>
        <p:spPr>
          <a:xfrm>
            <a:off x="478095" y="376"/>
            <a:ext cx="228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 name="Shape 22"/>
        <p:cNvGrpSpPr/>
        <p:nvPr/>
      </p:nvGrpSpPr>
      <p:grpSpPr>
        <a:xfrm>
          <a:off x="0" y="0"/>
          <a:ext cx="0" cy="0"/>
          <a:chOff x="0" y="0"/>
          <a:chExt cx="0" cy="0"/>
        </a:xfrm>
      </p:grpSpPr>
      <p:sp>
        <p:nvSpPr>
          <p:cNvPr id="23" name="Google Shape;23;p28"/>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marR="0" rtl="0"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 name="Google Shape;24;p28"/>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0" algn="l">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0" algn="l">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0" algn="l">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0" algn="l">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0" algn="l">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0" algn="l">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0" algn="l">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0" algn="l">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25" name="Google Shape;25;p28"/>
          <p:cNvSpPr txBox="1"/>
          <p:nvPr>
            <p:ph idx="10" type="dt"/>
          </p:nvPr>
        </p:nvSpPr>
        <p:spPr>
          <a:xfrm>
            <a:off x="1390650" y="6453386"/>
            <a:ext cx="1204572" cy="40461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26" name="Google Shape;26;p28"/>
          <p:cNvSpPr txBox="1"/>
          <p:nvPr>
            <p:ph idx="11" type="ftr"/>
          </p:nvPr>
        </p:nvSpPr>
        <p:spPr>
          <a:xfrm>
            <a:off x="2893564" y="6453386"/>
            <a:ext cx="6280830" cy="40461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27" name="Google Shape;27;p28"/>
          <p:cNvSpPr txBox="1"/>
          <p:nvPr>
            <p:ph idx="12" type="sldNum"/>
          </p:nvPr>
        </p:nvSpPr>
        <p:spPr>
          <a:xfrm>
            <a:off x="9472736" y="6453386"/>
            <a:ext cx="1596292" cy="40461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28" title="Side bar"/>
          <p:cNvSpPr/>
          <p:nvPr/>
        </p:nvSpPr>
        <p:spPr>
          <a:xfrm>
            <a:off x="478095"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stonewall.org.uk/system/files/no_safe_refuge.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hrw.org/report/2022/01/17/i-want-us-live-humans-again/families-temporary-accommodation-london-u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washingtonpost.com/news/in-theory/wp/2015/09/24/why-intersectionality-cant-wait/?utm_term=.b3605a3a827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3"/>
          <p:cNvPicPr preferRelativeResize="0"/>
          <p:nvPr/>
        </p:nvPicPr>
        <p:blipFill rotWithShape="1">
          <a:blip r:embed="rId3">
            <a:alphaModFix/>
          </a:blip>
          <a:srcRect b="22635" l="0" r="0" t="2114"/>
          <a:stretch/>
        </p:blipFill>
        <p:spPr>
          <a:xfrm>
            <a:off x="25" y="-77875"/>
            <a:ext cx="12191981" cy="6857999"/>
          </a:xfrm>
          <a:prstGeom prst="rect">
            <a:avLst/>
          </a:prstGeom>
          <a:noFill/>
          <a:ln>
            <a:noFill/>
          </a:ln>
        </p:spPr>
      </p:pic>
      <p:sp>
        <p:nvSpPr>
          <p:cNvPr id="112" name="Google Shape;112;p13"/>
          <p:cNvSpPr/>
          <p:nvPr/>
        </p:nvSpPr>
        <p:spPr>
          <a:xfrm>
            <a:off x="7031000" y="4448425"/>
            <a:ext cx="4942800" cy="1517700"/>
          </a:xfrm>
          <a:prstGeom prst="rect">
            <a:avLst/>
          </a:prstGeom>
          <a:solidFill>
            <a:srgbClr val="47484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3"/>
          <p:cNvSpPr txBox="1"/>
          <p:nvPr/>
        </p:nvSpPr>
        <p:spPr>
          <a:xfrm>
            <a:off x="7133000" y="4500475"/>
            <a:ext cx="4840800" cy="121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0" i="0" lang="en-US" sz="3700" u="none" cap="none" strike="noStrike">
                <a:solidFill>
                  <a:srgbClr val="FFFFFF"/>
                </a:solidFill>
                <a:latin typeface="Libre Franklin"/>
                <a:ea typeface="Libre Franklin"/>
                <a:cs typeface="Libre Franklin"/>
                <a:sym typeface="Libre Franklin"/>
              </a:rPr>
              <a:t>Intersectionality: </a:t>
            </a:r>
            <a:endParaRPr b="0" i="0" sz="3700" u="none" cap="none" strike="noStrike">
              <a:solidFill>
                <a:srgbClr val="FFFFFF"/>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Libre Franklin"/>
                <a:ea typeface="Libre Franklin"/>
                <a:cs typeface="Libre Franklin"/>
                <a:sym typeface="Libre Franklin"/>
              </a:rPr>
              <a:t>An analytical sensibility</a:t>
            </a:r>
            <a:endParaRPr b="0" i="0" sz="3000" u="none" cap="none" strike="noStrike">
              <a:solidFill>
                <a:srgbClr val="FFFFFF"/>
              </a:solidFill>
              <a:latin typeface="Libre Franklin"/>
              <a:ea typeface="Libre Franklin"/>
              <a:cs typeface="Libre Franklin"/>
              <a:sym typeface="Libre Frankl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0"/>
          <p:cNvSpPr/>
          <p:nvPr/>
        </p:nvSpPr>
        <p:spPr>
          <a:xfrm>
            <a:off x="572700" y="3789025"/>
            <a:ext cx="7309800" cy="28905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0"/>
          <p:cNvSpPr txBox="1"/>
          <p:nvPr>
            <p:ph idx="1" type="body"/>
          </p:nvPr>
        </p:nvSpPr>
        <p:spPr>
          <a:xfrm>
            <a:off x="1058850" y="3951775"/>
            <a:ext cx="6337500" cy="2565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200"/>
              </a:spcBef>
              <a:spcAft>
                <a:spcPts val="0"/>
              </a:spcAft>
              <a:buSzPts val="1800"/>
              <a:buNone/>
            </a:pPr>
            <a:r>
              <a:rPr lang="en-US" sz="1800">
                <a:solidFill>
                  <a:schemeClr val="lt1"/>
                </a:solidFill>
              </a:rPr>
              <a:t>‘Although racism and sexism readily intersect in the lives of real people, they seldom do in feminist and antiracist practices.  And so, when the practices expound identity as woman or person of color as an either/or proposition, they relegate the identity of women of color to a location that resists telling’ (1242).</a:t>
            </a:r>
            <a:endParaRPr sz="1800">
              <a:solidFill>
                <a:schemeClr val="lt1"/>
              </a:solidFill>
            </a:endParaRPr>
          </a:p>
        </p:txBody>
      </p:sp>
      <p:sp>
        <p:nvSpPr>
          <p:cNvPr id="191" name="Google Shape;191;p10"/>
          <p:cNvSpPr txBox="1"/>
          <p:nvPr>
            <p:ph type="title"/>
          </p:nvPr>
        </p:nvSpPr>
        <p:spPr>
          <a:xfrm>
            <a:off x="1058862" y="431676"/>
            <a:ext cx="9692640" cy="1397124"/>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b="1" lang="en-US"/>
              <a:t>Mapping the Margins</a:t>
            </a:r>
            <a:endParaRPr/>
          </a:p>
        </p:txBody>
      </p:sp>
      <p:pic>
        <p:nvPicPr>
          <p:cNvPr id="192" name="Google Shape;192;p10"/>
          <p:cNvPicPr preferRelativeResize="0"/>
          <p:nvPr/>
        </p:nvPicPr>
        <p:blipFill rotWithShape="1">
          <a:blip r:embed="rId3">
            <a:alphaModFix/>
          </a:blip>
          <a:srcRect b="0" l="0" r="0" t="0"/>
          <a:stretch/>
        </p:blipFill>
        <p:spPr>
          <a:xfrm>
            <a:off x="7981350" y="884100"/>
            <a:ext cx="4003150" cy="5233900"/>
          </a:xfrm>
          <a:prstGeom prst="rect">
            <a:avLst/>
          </a:prstGeom>
          <a:noFill/>
          <a:ln cap="flat" cmpd="sng" w="28575">
            <a:solidFill>
              <a:srgbClr val="000000"/>
            </a:solidFill>
            <a:prstDash val="solid"/>
            <a:round/>
            <a:headEnd len="sm" w="sm" type="none"/>
            <a:tailEnd len="sm" w="sm" type="none"/>
          </a:ln>
        </p:spPr>
      </p:pic>
      <p:sp>
        <p:nvSpPr>
          <p:cNvPr id="193" name="Google Shape;193;p10"/>
          <p:cNvSpPr/>
          <p:nvPr/>
        </p:nvSpPr>
        <p:spPr>
          <a:xfrm>
            <a:off x="763800" y="1318063"/>
            <a:ext cx="6927600" cy="2308200"/>
          </a:xfrm>
          <a:prstGeom prst="rect">
            <a:avLst/>
          </a:prstGeom>
          <a:noFill/>
          <a:ln>
            <a:noFill/>
          </a:ln>
        </p:spPr>
        <p:txBody>
          <a:bodyPr anchorCtr="0" anchor="t" bIns="45700" lIns="91425" spcFirstLastPara="1" rIns="91425" wrap="square" tIns="45700">
            <a:spAutoFit/>
          </a:bodyPr>
          <a:lstStyle/>
          <a:p>
            <a:pPr indent="-361950" lvl="0" marL="457200" marR="0" rtl="0" algn="l">
              <a:lnSpc>
                <a:spcPct val="100000"/>
              </a:lnSpc>
              <a:spcBef>
                <a:spcPts val="0"/>
              </a:spcBef>
              <a:spcAft>
                <a:spcPts val="0"/>
              </a:spcAft>
              <a:buClr>
                <a:schemeClr val="dk1"/>
              </a:buClr>
              <a:buSzPts val="2100"/>
              <a:buFont typeface="Libre Franklin"/>
              <a:buChar char="●"/>
            </a:pPr>
            <a:r>
              <a:rPr b="0" i="0" lang="en-US" sz="2100" u="none" cap="none" strike="noStrike">
                <a:solidFill>
                  <a:schemeClr val="dk1"/>
                </a:solidFill>
                <a:latin typeface="Libre Franklin"/>
                <a:ea typeface="Libre Franklin"/>
                <a:cs typeface="Libre Franklin"/>
                <a:sym typeface="Libre Franklin"/>
              </a:rPr>
              <a:t>Identity politics problematic because it ignores intragroup difference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Libre Franklin"/>
              <a:ea typeface="Libre Franklin"/>
              <a:cs typeface="Libre Franklin"/>
              <a:sym typeface="Libre Franklin"/>
            </a:endParaRPr>
          </a:p>
          <a:p>
            <a:pPr indent="-361950" lvl="0" marL="457200" marR="0" rtl="0" algn="l">
              <a:lnSpc>
                <a:spcPct val="100000"/>
              </a:lnSpc>
              <a:spcBef>
                <a:spcPts val="0"/>
              </a:spcBef>
              <a:spcAft>
                <a:spcPts val="0"/>
              </a:spcAft>
              <a:buClr>
                <a:schemeClr val="dk1"/>
              </a:buClr>
              <a:buSzPts val="2100"/>
              <a:buFont typeface="Libre Franklin"/>
              <a:buChar char="●"/>
            </a:pPr>
            <a:r>
              <a:rPr b="0" i="0" lang="en-US" sz="2100" u="none" cap="none" strike="noStrike">
                <a:solidFill>
                  <a:schemeClr val="dk1"/>
                </a:solidFill>
                <a:latin typeface="Libre Franklin"/>
                <a:ea typeface="Libre Franklin"/>
                <a:cs typeface="Libre Franklin"/>
                <a:sym typeface="Libre Franklin"/>
              </a:rPr>
              <a:t>Racism and sexism treated as ‘mutually exclusive terrains’ – including by feminist and anti-racist activists</a:t>
            </a:r>
            <a:endParaRPr b="0" i="0" sz="1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1000"/>
                                        <p:tgtEl>
                                          <p:spTgt spid="1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animEffect filter="fade" transition="in">
                                      <p:cBhvr>
                                        <p:cTn dur="1000"/>
                                        <p:tgtEl>
                                          <p:spTgt spid="1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xEl>
                                              <p:pRg end="2" st="2"/>
                                            </p:txEl>
                                          </p:spTgt>
                                        </p:tgtEl>
                                        <p:attrNameLst>
                                          <p:attrName>style.visibility</p:attrName>
                                        </p:attrNameLst>
                                      </p:cBhvr>
                                      <p:to>
                                        <p:strVal val="visible"/>
                                      </p:to>
                                    </p:set>
                                    <p:animEffect filter="fade" transition="in">
                                      <p:cBhvr>
                                        <p:cTn dur="1000"/>
                                        <p:tgtEl>
                                          <p:spTgt spid="1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g10ed49d941b_1_142"/>
          <p:cNvSpPr txBox="1"/>
          <p:nvPr/>
        </p:nvSpPr>
        <p:spPr>
          <a:xfrm>
            <a:off x="1066869" y="1138201"/>
            <a:ext cx="6106800" cy="2524200"/>
          </a:xfrm>
          <a:prstGeom prst="rect">
            <a:avLst/>
          </a:prstGeom>
          <a:solidFill>
            <a:srgbClr val="F9E4E8"/>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Libre Franklin"/>
              <a:ea typeface="Libre Franklin"/>
              <a:cs typeface="Libre Franklin"/>
              <a:sym typeface="Libre Franklin"/>
            </a:endParaRPr>
          </a:p>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Libre Franklin"/>
                <a:ea typeface="Libre Franklin"/>
                <a:cs typeface="Libre Franklin"/>
                <a:sym typeface="Libre Franklin"/>
              </a:rPr>
              <a:t>‘Intersectionality’ offers ‘a gridlock model that fails to account for the mutual constitution and indeterminacy of embodied configurations of gender, sexuality, race, class, and nation’ (Grosz cited in Puar).</a:t>
            </a:r>
            <a:endParaRPr b="0" i="0" sz="2000" u="none" cap="none" strike="noStrike">
              <a:solidFill>
                <a:schemeClr val="dk1"/>
              </a:solidFill>
              <a:latin typeface="Libre Franklin"/>
              <a:ea typeface="Libre Franklin"/>
              <a:cs typeface="Libre Franklin"/>
              <a:sym typeface="Libre Franklin"/>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Libre Franklin"/>
              <a:ea typeface="Libre Franklin"/>
              <a:cs typeface="Libre Franklin"/>
              <a:sym typeface="Libre Franklin"/>
            </a:endParaRPr>
          </a:p>
        </p:txBody>
      </p:sp>
      <p:sp>
        <p:nvSpPr>
          <p:cNvPr id="200" name="Google Shape;200;g10ed49d941b_1_142"/>
          <p:cNvSpPr txBox="1"/>
          <p:nvPr/>
        </p:nvSpPr>
        <p:spPr>
          <a:xfrm>
            <a:off x="4554819" y="3485879"/>
            <a:ext cx="6106800" cy="2918400"/>
          </a:xfrm>
          <a:prstGeom prst="rect">
            <a:avLst/>
          </a:prstGeom>
          <a:solidFill>
            <a:srgbClr val="E7EDE7"/>
          </a:solid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Libre Franklin"/>
              <a:ea typeface="Libre Franklin"/>
              <a:cs typeface="Libre Franklin"/>
              <a:sym typeface="Libre Frankli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Libre Franklin"/>
                <a:ea typeface="Libre Franklin"/>
                <a:cs typeface="Libre Franklin"/>
                <a:sym typeface="Libre Franklin"/>
              </a:rPr>
              <a:t>‘[I]n mapping the intersections of race and gender, the concept does engage dominant assumptions that race and gender are essentially separate categories. By tracing the categories to their intersections, I hope to suggest a methodology that will ultimately disrupt the tendencies to see race and gender as exclusive or separable’ (1991, 1244 n. 9).</a:t>
            </a:r>
            <a:endParaRPr b="0" i="0" sz="1800" u="none" cap="none" strike="noStrike">
              <a:solidFill>
                <a:schemeClr val="dk1"/>
              </a:solidFill>
              <a:latin typeface="Libre Franklin"/>
              <a:ea typeface="Libre Franklin"/>
              <a:cs typeface="Libre Franklin"/>
              <a:sym typeface="Libre Frankli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Libre Franklin"/>
              <a:ea typeface="Libre Franklin"/>
              <a:cs typeface="Libre Franklin"/>
              <a:sym typeface="Libre Frankl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5"/>
          <p:cNvSpPr txBox="1"/>
          <p:nvPr>
            <p:ph type="title"/>
          </p:nvPr>
        </p:nvSpPr>
        <p:spPr>
          <a:xfrm>
            <a:off x="937964" y="294198"/>
            <a:ext cx="9692640" cy="848802"/>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b="1" lang="en-US"/>
              <a:t>Contradictory locations</a:t>
            </a:r>
            <a:endParaRPr/>
          </a:p>
        </p:txBody>
      </p:sp>
      <p:sp>
        <p:nvSpPr>
          <p:cNvPr id="207" name="Google Shape;207;p15"/>
          <p:cNvSpPr txBox="1"/>
          <p:nvPr>
            <p:ph idx="1" type="body"/>
          </p:nvPr>
        </p:nvSpPr>
        <p:spPr>
          <a:xfrm>
            <a:off x="937964" y="776223"/>
            <a:ext cx="6201300" cy="62817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4000"/>
              </a:lnSpc>
              <a:spcBef>
                <a:spcPts val="1200"/>
              </a:spcBef>
              <a:spcAft>
                <a:spcPts val="0"/>
              </a:spcAft>
              <a:buClr>
                <a:schemeClr val="dk2"/>
              </a:buClr>
              <a:buSzPct val="100000"/>
              <a:buNone/>
            </a:pPr>
            <a:r>
              <a:t/>
            </a:r>
            <a:endParaRPr sz="2400"/>
          </a:p>
          <a:p>
            <a:pPr indent="-344867" lvl="0" marL="384048" rtl="0" algn="l">
              <a:lnSpc>
                <a:spcPct val="150000"/>
              </a:lnSpc>
              <a:spcBef>
                <a:spcPts val="1200"/>
              </a:spcBef>
              <a:spcAft>
                <a:spcPts val="0"/>
              </a:spcAft>
              <a:buClr>
                <a:schemeClr val="dk2"/>
              </a:buClr>
              <a:buSzPct val="100000"/>
              <a:buChar char="■"/>
            </a:pPr>
            <a:r>
              <a:rPr lang="en-US" sz="2300"/>
              <a:t>Forms of social distinction and inequality are produced in complex combinatories of social location…forged through multiple sites. (Gibson 2013)</a:t>
            </a:r>
            <a:endParaRPr sz="2300"/>
          </a:p>
          <a:p>
            <a:pPr indent="0" lvl="0" marL="457200" rtl="0" algn="l">
              <a:lnSpc>
                <a:spcPct val="150000"/>
              </a:lnSpc>
              <a:spcBef>
                <a:spcPts val="1200"/>
              </a:spcBef>
              <a:spcAft>
                <a:spcPts val="0"/>
              </a:spcAft>
              <a:buSzPct val="100981"/>
              <a:buNone/>
            </a:pPr>
            <a:r>
              <a:t/>
            </a:r>
            <a:endParaRPr sz="2300"/>
          </a:p>
          <a:p>
            <a:pPr indent="-344867" lvl="0" marL="384048" rtl="0" algn="l">
              <a:lnSpc>
                <a:spcPct val="150000"/>
              </a:lnSpc>
              <a:spcBef>
                <a:spcPts val="1200"/>
              </a:spcBef>
              <a:spcAft>
                <a:spcPts val="0"/>
              </a:spcAft>
              <a:buClr>
                <a:schemeClr val="dk2"/>
              </a:buClr>
              <a:buSzPct val="100000"/>
              <a:buChar char="■"/>
            </a:pPr>
            <a:r>
              <a:rPr lang="en-US" sz="2300"/>
              <a:t>social categorisations are not equally positioned or salient at all times; they change over time and in different contexts; complex new constellations of disadvantage emerge across time and space</a:t>
            </a:r>
            <a:endParaRPr sz="2300"/>
          </a:p>
          <a:p>
            <a:pPr indent="0" lvl="0" marL="457200" rtl="0" algn="l">
              <a:lnSpc>
                <a:spcPct val="150000"/>
              </a:lnSpc>
              <a:spcBef>
                <a:spcPts val="1200"/>
              </a:spcBef>
              <a:spcAft>
                <a:spcPts val="0"/>
              </a:spcAft>
              <a:buSzPct val="100981"/>
              <a:buNone/>
            </a:pPr>
            <a:r>
              <a:t/>
            </a:r>
            <a:endParaRPr sz="2300"/>
          </a:p>
          <a:p>
            <a:pPr indent="-344867" lvl="0" marL="384048" rtl="0" algn="l">
              <a:lnSpc>
                <a:spcPct val="150000"/>
              </a:lnSpc>
              <a:spcBef>
                <a:spcPts val="1200"/>
              </a:spcBef>
              <a:spcAft>
                <a:spcPts val="0"/>
              </a:spcAft>
              <a:buClr>
                <a:schemeClr val="dk2"/>
              </a:buClr>
              <a:buSzPct val="100000"/>
              <a:buChar char="■"/>
            </a:pPr>
            <a:r>
              <a:rPr lang="en-US" sz="2300"/>
              <a:t>Rather than ‘as traits that individuals “have”’, what if 'we look at how difference is defined and determined relationally, such that it appears between and across, rather than within, people’? (Gibson 2013)</a:t>
            </a:r>
            <a:endParaRPr sz="1900"/>
          </a:p>
          <a:p>
            <a:pPr indent="-257048" lvl="0" marL="384048" rtl="0" algn="l">
              <a:lnSpc>
                <a:spcPct val="94000"/>
              </a:lnSpc>
              <a:spcBef>
                <a:spcPts val="1200"/>
              </a:spcBef>
              <a:spcAft>
                <a:spcPts val="0"/>
              </a:spcAft>
              <a:buClr>
                <a:schemeClr val="dk2"/>
              </a:buClr>
              <a:buSzPct val="100000"/>
              <a:buNone/>
            </a:pPr>
            <a:r>
              <a:t/>
            </a:r>
            <a:endParaRPr/>
          </a:p>
        </p:txBody>
      </p:sp>
      <p:pic>
        <p:nvPicPr>
          <p:cNvPr id="208" name="Google Shape;208;p15"/>
          <p:cNvPicPr preferRelativeResize="0"/>
          <p:nvPr/>
        </p:nvPicPr>
        <p:blipFill rotWithShape="1">
          <a:blip r:embed="rId3">
            <a:alphaModFix/>
          </a:blip>
          <a:srcRect b="0" l="0" r="0" t="0"/>
          <a:stretch/>
        </p:blipFill>
        <p:spPr>
          <a:xfrm>
            <a:off x="7212349" y="1412824"/>
            <a:ext cx="4873327" cy="4032354"/>
          </a:xfrm>
          <a:prstGeom prst="rect">
            <a:avLst/>
          </a:prstGeom>
          <a:noFill/>
          <a:ln cap="flat" cmpd="sng" w="19050">
            <a:solidFill>
              <a:srgbClr val="000000"/>
            </a:solidFill>
            <a:prstDash val="solid"/>
            <a:round/>
            <a:headEnd len="sm" w="sm" type="none"/>
            <a:tailEnd len="sm" w="sm" type="none"/>
          </a:ln>
        </p:spPr>
      </p:pic>
      <p:sp>
        <p:nvSpPr>
          <p:cNvPr id="209" name="Google Shape;209;p15"/>
          <p:cNvSpPr txBox="1"/>
          <p:nvPr/>
        </p:nvSpPr>
        <p:spPr>
          <a:xfrm>
            <a:off x="7630600" y="5445175"/>
            <a:ext cx="4224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500"/>
              <a:buFont typeface="Arial"/>
              <a:buNone/>
            </a:pPr>
            <a:r>
              <a:rPr b="0" i="0" lang="en-US" sz="1500" u="none" cap="none" strike="noStrike">
                <a:solidFill>
                  <a:schemeClr val="dk2"/>
                </a:solidFill>
                <a:latin typeface="Libre Franklin"/>
                <a:ea typeface="Libre Franklin"/>
                <a:cs typeface="Libre Franklin"/>
                <a:sym typeface="Libre Franklin"/>
              </a:rPr>
              <a:t>The ‘venn diagram’ view of intersectionality that Gibson critiques</a:t>
            </a:r>
            <a:endParaRPr b="0" i="0" sz="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000"/>
                                        <p:tgtEl>
                                          <p:spTgt spid="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animEffect filter="fade" transition="in">
                                      <p:cBhvr>
                                        <p:cTn dur="1000"/>
                                        <p:tgtEl>
                                          <p:spTgt spid="2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animEffect filter="fade" transition="in">
                                      <p:cBhvr>
                                        <p:cTn dur="1000"/>
                                        <p:tgtEl>
                                          <p:spTgt spid="2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animEffect filter="fade" transition="in">
                                      <p:cBhvr>
                                        <p:cTn dur="1000"/>
                                        <p:tgtEl>
                                          <p:spTgt spid="2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5" st="5"/>
                                            </p:txEl>
                                          </p:spTgt>
                                        </p:tgtEl>
                                        <p:attrNameLst>
                                          <p:attrName>style.visibility</p:attrName>
                                        </p:attrNameLst>
                                      </p:cBhvr>
                                      <p:to>
                                        <p:strVal val="visible"/>
                                      </p:to>
                                    </p:set>
                                    <p:animEffect filter="fade" transition="in">
                                      <p:cBhvr>
                                        <p:cTn dur="1000"/>
                                        <p:tgtEl>
                                          <p:spTgt spid="2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6" st="6"/>
                                            </p:txEl>
                                          </p:spTgt>
                                        </p:tgtEl>
                                        <p:attrNameLst>
                                          <p:attrName>style.visibility</p:attrName>
                                        </p:attrNameLst>
                                      </p:cBhvr>
                                      <p:to>
                                        <p:strVal val="visible"/>
                                      </p:to>
                                    </p:set>
                                    <p:animEffect filter="fade" transition="in">
                                      <p:cBhvr>
                                        <p:cTn dur="1000"/>
                                        <p:tgtEl>
                                          <p:spTgt spid="20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1071599609_0_0"/>
          <p:cNvSpPr txBox="1"/>
          <p:nvPr>
            <p:ph idx="1" type="body"/>
          </p:nvPr>
        </p:nvSpPr>
        <p:spPr>
          <a:xfrm>
            <a:off x="1219900" y="1021200"/>
            <a:ext cx="9975900" cy="5556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t/>
            </a:r>
            <a:endParaRPr sz="2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800"/>
              <a:buNone/>
            </a:pPr>
            <a:r>
              <a:rPr lang="en-US" sz="2200">
                <a:solidFill>
                  <a:schemeClr val="dk1"/>
                </a:solidFill>
                <a:latin typeface="Calibri"/>
                <a:ea typeface="Calibri"/>
                <a:cs typeface="Calibri"/>
                <a:sym typeface="Calibri"/>
              </a:rPr>
              <a:t>We often find ourselves in ‘contradictory locations’ - subordinate in some times and places, and more dominant in others’ (Anthias 2012, 107)</a:t>
            </a:r>
            <a:endParaRPr sz="3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800"/>
              <a:buNone/>
            </a:pPr>
            <a:r>
              <a:t/>
            </a:r>
            <a:endParaRPr sz="2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800"/>
              <a:buNone/>
            </a:pPr>
            <a:r>
              <a:t/>
            </a:r>
            <a:endParaRPr sz="2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800"/>
              <a:buNone/>
            </a:pPr>
            <a:r>
              <a:rPr lang="en-US" sz="2200">
                <a:solidFill>
                  <a:schemeClr val="dk1"/>
                </a:solidFill>
                <a:latin typeface="Calibri"/>
                <a:ea typeface="Calibri"/>
                <a:cs typeface="Calibri"/>
                <a:sym typeface="Calibri"/>
              </a:rPr>
              <a:t>One can belong, though in a number of different ways (stronger or weaker, affectual, legal, etc.). </a:t>
            </a:r>
            <a:endParaRPr sz="2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800"/>
              <a:buNone/>
            </a:pPr>
            <a:r>
              <a:t/>
            </a:r>
            <a:endParaRPr sz="2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800"/>
              <a:buNone/>
            </a:pPr>
            <a:r>
              <a:rPr lang="en-US" sz="2200">
                <a:solidFill>
                  <a:schemeClr val="dk1"/>
                </a:solidFill>
                <a:latin typeface="Calibri"/>
                <a:ea typeface="Calibri"/>
                <a:cs typeface="Calibri"/>
                <a:sym typeface="Calibri"/>
              </a:rPr>
              <a:t>At the same time as belonging in some ways, one can also not belong in other ways (e.g. one can belong as a member of the labour market and yet not belong as a citizen). In addition, for example, youngsters from migrant backgrounds can belong to two or more ‘nations’ or ‘ethnicities’…. </a:t>
            </a:r>
            <a:endParaRPr sz="2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800"/>
              <a:buNone/>
            </a:pPr>
            <a:r>
              <a:t/>
            </a:r>
            <a:endParaRPr sz="2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2200">
                <a:solidFill>
                  <a:schemeClr val="dk1"/>
                </a:solidFill>
                <a:latin typeface="Calibri"/>
                <a:ea typeface="Calibri"/>
                <a:cs typeface="Calibri"/>
                <a:sym typeface="Calibri"/>
              </a:rPr>
              <a:t>At the same time they can be excluded from various aspects of these.</a:t>
            </a:r>
            <a:endParaRPr sz="2200">
              <a:solidFill>
                <a:schemeClr val="dk1"/>
              </a:solidFill>
              <a:latin typeface="Calibri"/>
              <a:ea typeface="Calibri"/>
              <a:cs typeface="Calibri"/>
              <a:sym typeface="Calibri"/>
            </a:endParaRPr>
          </a:p>
          <a:p>
            <a:pPr indent="0" lvl="0" marL="0" rtl="0" algn="l">
              <a:lnSpc>
                <a:spcPct val="94000"/>
              </a:lnSpc>
              <a:spcBef>
                <a:spcPts val="1000"/>
              </a:spcBef>
              <a:spcAft>
                <a:spcPts val="0"/>
              </a:spcAft>
              <a:buSzPts val="1800"/>
              <a:buNone/>
            </a:pPr>
            <a:r>
              <a:t/>
            </a:r>
            <a:endParaRPr/>
          </a:p>
        </p:txBody>
      </p:sp>
      <p:sp>
        <p:nvSpPr>
          <p:cNvPr id="216" name="Google Shape;216;g11071599609_0_0"/>
          <p:cNvSpPr txBox="1"/>
          <p:nvPr/>
        </p:nvSpPr>
        <p:spPr>
          <a:xfrm>
            <a:off x="1219900" y="427850"/>
            <a:ext cx="62169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700"/>
              <a:t>Contradictory</a:t>
            </a:r>
            <a:r>
              <a:rPr b="1" lang="en-US" sz="3700"/>
              <a:t> Locations</a:t>
            </a:r>
            <a:endParaRPr b="1" sz="3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000"/>
                                        <p:tgtEl>
                                          <p:spTgt spid="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000"/>
                                        <p:tgtEl>
                                          <p:spTgt spid="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000"/>
                                        <p:tgtEl>
                                          <p:spTgt spid="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000"/>
                                        <p:tgtEl>
                                          <p:spTgt spid="2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4" st="4"/>
                                            </p:txEl>
                                          </p:spTgt>
                                        </p:tgtEl>
                                        <p:attrNameLst>
                                          <p:attrName>style.visibility</p:attrName>
                                        </p:attrNameLst>
                                      </p:cBhvr>
                                      <p:to>
                                        <p:strVal val="visible"/>
                                      </p:to>
                                    </p:set>
                                    <p:animEffect filter="fade" transition="in">
                                      <p:cBhvr>
                                        <p:cTn dur="1000"/>
                                        <p:tgtEl>
                                          <p:spTgt spid="2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5" st="5"/>
                                            </p:txEl>
                                          </p:spTgt>
                                        </p:tgtEl>
                                        <p:attrNameLst>
                                          <p:attrName>style.visibility</p:attrName>
                                        </p:attrNameLst>
                                      </p:cBhvr>
                                      <p:to>
                                        <p:strVal val="visible"/>
                                      </p:to>
                                    </p:set>
                                    <p:animEffect filter="fade" transition="in">
                                      <p:cBhvr>
                                        <p:cTn dur="1000"/>
                                        <p:tgtEl>
                                          <p:spTgt spid="2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6" st="6"/>
                                            </p:txEl>
                                          </p:spTgt>
                                        </p:tgtEl>
                                        <p:attrNameLst>
                                          <p:attrName>style.visibility</p:attrName>
                                        </p:attrNameLst>
                                      </p:cBhvr>
                                      <p:to>
                                        <p:strVal val="visible"/>
                                      </p:to>
                                    </p:set>
                                    <p:animEffect filter="fade" transition="in">
                                      <p:cBhvr>
                                        <p:cTn dur="1000"/>
                                        <p:tgtEl>
                                          <p:spTgt spid="2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7" st="7"/>
                                            </p:txEl>
                                          </p:spTgt>
                                        </p:tgtEl>
                                        <p:attrNameLst>
                                          <p:attrName>style.visibility</p:attrName>
                                        </p:attrNameLst>
                                      </p:cBhvr>
                                      <p:to>
                                        <p:strVal val="visible"/>
                                      </p:to>
                                    </p:set>
                                    <p:animEffect filter="fade" transition="in">
                                      <p:cBhvr>
                                        <p:cTn dur="1000"/>
                                        <p:tgtEl>
                                          <p:spTgt spid="2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8" st="8"/>
                                            </p:txEl>
                                          </p:spTgt>
                                        </p:tgtEl>
                                        <p:attrNameLst>
                                          <p:attrName>style.visibility</p:attrName>
                                        </p:attrNameLst>
                                      </p:cBhvr>
                                      <p:to>
                                        <p:strVal val="visible"/>
                                      </p:to>
                                    </p:set>
                                    <p:animEffect filter="fade" transition="in">
                                      <p:cBhvr>
                                        <p:cTn dur="1000"/>
                                        <p:tgtEl>
                                          <p:spTgt spid="21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9" st="9"/>
                                            </p:txEl>
                                          </p:spTgt>
                                        </p:tgtEl>
                                        <p:attrNameLst>
                                          <p:attrName>style.visibility</p:attrName>
                                        </p:attrNameLst>
                                      </p:cBhvr>
                                      <p:to>
                                        <p:strVal val="visible"/>
                                      </p:to>
                                    </p:set>
                                    <p:animEffect filter="fade" transition="in">
                                      <p:cBhvr>
                                        <p:cTn dur="1000"/>
                                        <p:tgtEl>
                                          <p:spTgt spid="21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g10ed49d941b_1_232"/>
          <p:cNvSpPr txBox="1"/>
          <p:nvPr>
            <p:ph idx="1" type="body"/>
          </p:nvPr>
        </p:nvSpPr>
        <p:spPr>
          <a:xfrm>
            <a:off x="816400" y="3640150"/>
            <a:ext cx="7999500" cy="2152200"/>
          </a:xfrm>
          <a:prstGeom prst="rect">
            <a:avLst/>
          </a:prstGeom>
          <a:solidFill>
            <a:schemeClr val="lt1"/>
          </a:solidFill>
          <a:ln cap="flat" cmpd="sng" w="57150">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4000"/>
              </a:lnSpc>
              <a:spcBef>
                <a:spcPts val="1200"/>
              </a:spcBef>
              <a:spcAft>
                <a:spcPts val="0"/>
              </a:spcAft>
              <a:buClr>
                <a:schemeClr val="dk2"/>
              </a:buClr>
              <a:buSzPts val="2400"/>
              <a:buNone/>
            </a:pPr>
            <a:r>
              <a:t/>
            </a:r>
            <a:endParaRPr sz="2400"/>
          </a:p>
          <a:p>
            <a:pPr indent="0" lvl="0" marL="0" rtl="0" algn="l">
              <a:lnSpc>
                <a:spcPct val="94000"/>
              </a:lnSpc>
              <a:spcBef>
                <a:spcPts val="1200"/>
              </a:spcBef>
              <a:spcAft>
                <a:spcPts val="0"/>
              </a:spcAft>
              <a:buClr>
                <a:schemeClr val="dk2"/>
              </a:buClr>
              <a:buSzPts val="2400"/>
              <a:buNone/>
            </a:pPr>
            <a:r>
              <a:t/>
            </a:r>
            <a:endParaRPr sz="2400"/>
          </a:p>
          <a:p>
            <a:pPr indent="0" lvl="0" marL="0" rtl="0" algn="l">
              <a:lnSpc>
                <a:spcPct val="94000"/>
              </a:lnSpc>
              <a:spcBef>
                <a:spcPts val="1200"/>
              </a:spcBef>
              <a:spcAft>
                <a:spcPts val="0"/>
              </a:spcAft>
              <a:buClr>
                <a:schemeClr val="dk2"/>
              </a:buClr>
              <a:buSzPts val="2400"/>
              <a:buNone/>
            </a:pPr>
            <a:r>
              <a:t/>
            </a:r>
            <a:endParaRPr sz="2400"/>
          </a:p>
        </p:txBody>
      </p:sp>
      <p:sp>
        <p:nvSpPr>
          <p:cNvPr id="223" name="Google Shape;223;g10ed49d941b_1_232"/>
          <p:cNvSpPr txBox="1"/>
          <p:nvPr/>
        </p:nvSpPr>
        <p:spPr>
          <a:xfrm>
            <a:off x="1135300" y="3805000"/>
            <a:ext cx="7361700" cy="182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0" i="0" lang="en-US" sz="1900" u="none" cap="none" strike="noStrike">
                <a:solidFill>
                  <a:schemeClr val="dk2"/>
                </a:solidFill>
                <a:latin typeface="Libre Franklin"/>
                <a:ea typeface="Libre Franklin"/>
                <a:cs typeface="Libre Franklin"/>
                <a:sym typeface="Libre Franklin"/>
              </a:rPr>
              <a:t>'Rather than a time-frozen picture where permanent categories are contained within individual bodies and identities, what would happen if we instead attended to intersectionality as produced through embodied, institutionally situated, relational narratives?’ (Gibson 2013) </a:t>
            </a:r>
            <a:endParaRPr b="0" i="0" sz="1900" u="none" cap="none" strike="noStrike">
              <a:solidFill>
                <a:schemeClr val="dk2"/>
              </a:solidFill>
              <a:latin typeface="Libre Franklin"/>
              <a:ea typeface="Libre Franklin"/>
              <a:cs typeface="Libre Franklin"/>
              <a:sym typeface="Libre Franklin"/>
            </a:endParaRPr>
          </a:p>
        </p:txBody>
      </p:sp>
      <p:sp>
        <p:nvSpPr>
          <p:cNvPr id="224" name="Google Shape;224;g10ed49d941b_1_232"/>
          <p:cNvSpPr/>
          <p:nvPr/>
        </p:nvSpPr>
        <p:spPr>
          <a:xfrm>
            <a:off x="7784750" y="481925"/>
            <a:ext cx="24600" cy="495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10ed49d941b_1_232"/>
          <p:cNvSpPr/>
          <p:nvPr/>
        </p:nvSpPr>
        <p:spPr>
          <a:xfrm>
            <a:off x="7022475" y="605475"/>
            <a:ext cx="4728600" cy="26937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10ed49d941b_1_232"/>
          <p:cNvSpPr txBox="1"/>
          <p:nvPr/>
        </p:nvSpPr>
        <p:spPr>
          <a:xfrm>
            <a:off x="7255425" y="704775"/>
            <a:ext cx="4262700" cy="215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900"/>
              <a:buFont typeface="Arial"/>
              <a:buNone/>
            </a:pPr>
            <a:r>
              <a:rPr b="0" i="0" lang="en-US" sz="1900" u="none" cap="none" strike="noStrike">
                <a:solidFill>
                  <a:schemeClr val="dk1"/>
                </a:solidFill>
                <a:latin typeface="Arial"/>
                <a:ea typeface="Arial"/>
                <a:cs typeface="Arial"/>
                <a:sym typeface="Arial"/>
              </a:rPr>
              <a:t>Social location‘is embedded in relations of hierarchy within a multiplicity of specific situational and temporal contexts, in which race gender nation have different meanings and effects.’ (Anthias 2014)</a:t>
            </a:r>
            <a:endParaRPr b="0" i="0" sz="19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064c4223d4_0_4"/>
          <p:cNvSpPr txBox="1"/>
          <p:nvPr>
            <p:ph type="title"/>
          </p:nvPr>
        </p:nvSpPr>
        <p:spPr>
          <a:xfrm>
            <a:off x="1082175" y="410375"/>
            <a:ext cx="9815100" cy="786600"/>
          </a:xfrm>
          <a:prstGeom prst="rect">
            <a:avLst/>
          </a:prstGeom>
        </p:spPr>
        <p:txBody>
          <a:bodyPr anchorCtr="0" anchor="t" bIns="45700" lIns="91425" spcFirstLastPara="1" rIns="91425" wrap="square" tIns="45700">
            <a:normAutofit fontScale="90000"/>
          </a:bodyPr>
          <a:lstStyle/>
          <a:p>
            <a:pPr indent="0" lvl="0" marL="0" rtl="0" algn="l">
              <a:spcBef>
                <a:spcPts val="0"/>
              </a:spcBef>
              <a:spcAft>
                <a:spcPts val="0"/>
              </a:spcAft>
              <a:buNone/>
            </a:pPr>
            <a:r>
              <a:rPr lang="en-US"/>
              <a:t>The capacity of theory from the margins</a:t>
            </a:r>
            <a:endParaRPr/>
          </a:p>
        </p:txBody>
      </p:sp>
      <p:sp>
        <p:nvSpPr>
          <p:cNvPr id="233" name="Google Shape;233;g2064c4223d4_0_4"/>
          <p:cNvSpPr txBox="1"/>
          <p:nvPr>
            <p:ph idx="1" type="body"/>
          </p:nvPr>
        </p:nvSpPr>
        <p:spPr>
          <a:xfrm>
            <a:off x="1572950" y="1196975"/>
            <a:ext cx="5876400" cy="5082300"/>
          </a:xfrm>
          <a:prstGeom prst="rect">
            <a:avLst/>
          </a:prstGeom>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lang="en-US" sz="2200">
                <a:solidFill>
                  <a:schemeClr val="dk1"/>
                </a:solidFill>
                <a:highlight>
                  <a:schemeClr val="lt2"/>
                </a:highlight>
                <a:latin typeface="Arial"/>
                <a:ea typeface="Arial"/>
                <a:cs typeface="Arial"/>
                <a:sym typeface="Arial"/>
              </a:rPr>
              <a:t>‘…black women and other women of color produce knowledge and that this knowledge can be applied to social and cultural research beyond the issues and processes deemed specific to women racialized as minority, that it can become part of a more generalizable theoretical, methodological, and conceptual tool kit.’ </a:t>
            </a:r>
            <a:endParaRPr sz="2200">
              <a:solidFill>
                <a:schemeClr val="dk1"/>
              </a:solidFill>
              <a:highlight>
                <a:schemeClr val="lt2"/>
              </a:highlight>
              <a:latin typeface="Arial"/>
              <a:ea typeface="Arial"/>
              <a:cs typeface="Arial"/>
              <a:sym typeface="Arial"/>
            </a:endParaRPr>
          </a:p>
          <a:p>
            <a:pPr indent="0" lvl="0" marL="0" rtl="0" algn="l">
              <a:lnSpc>
                <a:spcPct val="115000"/>
              </a:lnSpc>
              <a:spcBef>
                <a:spcPts val="0"/>
              </a:spcBef>
              <a:spcAft>
                <a:spcPts val="0"/>
              </a:spcAft>
              <a:buNone/>
            </a:pPr>
            <a:r>
              <a:t/>
            </a:r>
            <a:endParaRPr sz="2200">
              <a:solidFill>
                <a:schemeClr val="dk1"/>
              </a:solidFill>
              <a:highlight>
                <a:schemeClr val="lt2"/>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953">
                <a:solidFill>
                  <a:schemeClr val="dk1"/>
                </a:solidFill>
                <a:highlight>
                  <a:schemeClr val="lt2"/>
                </a:highlight>
                <a:latin typeface="Arial"/>
                <a:ea typeface="Arial"/>
                <a:cs typeface="Arial"/>
                <a:sym typeface="Arial"/>
              </a:rPr>
              <a:t>Gail Lewis, (2013)“Unsafe Travel: Experiencing Intersectionality and Feminist Displacements,” Signs: Journal of Women in Culture and Society</a:t>
            </a:r>
            <a:endParaRPr sz="1953">
              <a:solidFill>
                <a:schemeClr val="dk1"/>
              </a:solidFill>
              <a:highlight>
                <a:schemeClr val="lt2"/>
              </a:highlight>
              <a:latin typeface="Arial"/>
              <a:ea typeface="Arial"/>
              <a:cs typeface="Arial"/>
              <a:sym typeface="Arial"/>
            </a:endParaRPr>
          </a:p>
        </p:txBody>
      </p:sp>
      <p:pic>
        <p:nvPicPr>
          <p:cNvPr id="234" name="Google Shape;234;g2064c4223d4_0_4"/>
          <p:cNvPicPr preferRelativeResize="0"/>
          <p:nvPr/>
        </p:nvPicPr>
        <p:blipFill rotWithShape="1">
          <a:blip r:embed="rId3">
            <a:alphaModFix/>
          </a:blip>
          <a:srcRect b="0" l="27927" r="0" t="0"/>
          <a:stretch/>
        </p:blipFill>
        <p:spPr>
          <a:xfrm>
            <a:off x="7990500" y="1196975"/>
            <a:ext cx="3716075" cy="5156300"/>
          </a:xfrm>
          <a:prstGeom prst="rect">
            <a:avLst/>
          </a:prstGeom>
          <a:noFill/>
          <a:ln>
            <a:noFill/>
          </a:ln>
        </p:spPr>
      </p:pic>
      <p:sp>
        <p:nvSpPr>
          <p:cNvPr id="235" name="Google Shape;235;g2064c4223d4_0_4"/>
          <p:cNvSpPr txBox="1"/>
          <p:nvPr/>
        </p:nvSpPr>
        <p:spPr>
          <a:xfrm>
            <a:off x="9097850" y="6353275"/>
            <a:ext cx="10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ibre Franklin"/>
                <a:ea typeface="Libre Franklin"/>
                <a:cs typeface="Libre Franklin"/>
                <a:sym typeface="Libre Franklin"/>
              </a:rPr>
              <a:t>Gail Lewis</a:t>
            </a:r>
            <a:endParaRPr>
              <a:latin typeface="Libre Franklin"/>
              <a:ea typeface="Libre Franklin"/>
              <a:cs typeface="Libre Franklin"/>
              <a:sym typeface="Libre Frankl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0" name="Shape 240"/>
        <p:cNvGrpSpPr/>
        <p:nvPr/>
      </p:nvGrpSpPr>
      <p:grpSpPr>
        <a:xfrm>
          <a:off x="0" y="0"/>
          <a:ext cx="0" cy="0"/>
          <a:chOff x="0" y="0"/>
          <a:chExt cx="0" cy="0"/>
        </a:xfrm>
      </p:grpSpPr>
      <p:sp>
        <p:nvSpPr>
          <p:cNvPr id="241" name="Google Shape;241;g2064c4223d4_0_2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242" name="Google Shape;242;g2064c4223d4_0_22"/>
          <p:cNvSpPr txBox="1"/>
          <p:nvPr>
            <p:ph type="title"/>
          </p:nvPr>
        </p:nvSpPr>
        <p:spPr>
          <a:xfrm>
            <a:off x="421352" y="400050"/>
            <a:ext cx="6540900" cy="148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3400"/>
              <a:buFont typeface="Libre Franklin"/>
              <a:buNone/>
            </a:pPr>
            <a:r>
              <a:rPr b="1" lang="en-US" sz="3400"/>
              <a:t>Theory of marginalized subjectivity or a generalized theory of identity?</a:t>
            </a:r>
            <a:endParaRPr/>
          </a:p>
        </p:txBody>
      </p:sp>
      <p:sp>
        <p:nvSpPr>
          <p:cNvPr id="243" name="Google Shape;243;g2064c4223d4_0_22"/>
          <p:cNvSpPr txBox="1"/>
          <p:nvPr>
            <p:ph idx="1" type="body"/>
          </p:nvPr>
        </p:nvSpPr>
        <p:spPr>
          <a:xfrm>
            <a:off x="535652" y="2171706"/>
            <a:ext cx="6312300" cy="45720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400"/>
              <a:buChar char="■"/>
            </a:pPr>
            <a:r>
              <a:rPr lang="en-US" sz="2400"/>
              <a:t>Can it also be used to examine the ways in which ‘positions of dominance and subordination work in complex and intersecting ways to constitute subjects’ experiences of personhood’?</a:t>
            </a:r>
            <a:endParaRPr/>
          </a:p>
          <a:p>
            <a:pPr indent="-231648" lvl="0" marL="384048" rtl="0" algn="l">
              <a:lnSpc>
                <a:spcPct val="94000"/>
              </a:lnSpc>
              <a:spcBef>
                <a:spcPts val="1200"/>
              </a:spcBef>
              <a:spcAft>
                <a:spcPts val="0"/>
              </a:spcAft>
              <a:buClr>
                <a:schemeClr val="dk2"/>
              </a:buClr>
              <a:buSzPts val="2400"/>
              <a:buNone/>
            </a:pPr>
            <a:r>
              <a:t/>
            </a:r>
            <a:endParaRPr sz="2400"/>
          </a:p>
          <a:p>
            <a:pPr indent="-384048" lvl="0" marL="384048" rtl="0" algn="l">
              <a:lnSpc>
                <a:spcPct val="94000"/>
              </a:lnSpc>
              <a:spcBef>
                <a:spcPts val="1200"/>
              </a:spcBef>
              <a:spcAft>
                <a:spcPts val="0"/>
              </a:spcAft>
              <a:buClr>
                <a:schemeClr val="dk2"/>
              </a:buClr>
              <a:buSzPts val="2400"/>
              <a:buChar char="■"/>
            </a:pPr>
            <a:r>
              <a:rPr lang="en-US" sz="2400"/>
              <a:t>Should intersectionality scholarship ‘broaden its reach to theorize an array of subject experience(s). (Nash 2008:10)</a:t>
            </a:r>
            <a:endParaRPr/>
          </a:p>
        </p:txBody>
      </p:sp>
      <p:sp>
        <p:nvSpPr>
          <p:cNvPr id="244" name="Google Shape;244;g2064c4223d4_0_22"/>
          <p:cNvSpPr/>
          <p:nvPr/>
        </p:nvSpPr>
        <p:spPr>
          <a:xfrm>
            <a:off x="7383661" y="0"/>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ove over, Dave. We're the new Etonians | The Times Magazine | The Times" id="245" name="Google Shape;245;g2064c4223d4_0_22"/>
          <p:cNvPicPr preferRelativeResize="0"/>
          <p:nvPr/>
        </p:nvPicPr>
        <p:blipFill rotWithShape="1">
          <a:blip r:embed="rId3">
            <a:alphaModFix/>
          </a:blip>
          <a:srcRect b="0" l="9602" r="51347" t="0"/>
          <a:stretch/>
        </p:blipFill>
        <p:spPr>
          <a:xfrm>
            <a:off x="7497961" y="7937"/>
            <a:ext cx="4751999" cy="68500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5140"/>
        </a:solidFill>
      </p:bgPr>
    </p:bg>
    <p:spTree>
      <p:nvGrpSpPr>
        <p:cNvPr id="250" name="Shape 250"/>
        <p:cNvGrpSpPr/>
        <p:nvPr/>
      </p:nvGrpSpPr>
      <p:grpSpPr>
        <a:xfrm>
          <a:off x="0" y="0"/>
          <a:ext cx="0" cy="0"/>
          <a:chOff x="0" y="0"/>
          <a:chExt cx="0" cy="0"/>
        </a:xfrm>
      </p:grpSpPr>
      <p:sp>
        <p:nvSpPr>
          <p:cNvPr id="251" name="Google Shape;251;p17"/>
          <p:cNvSpPr/>
          <p:nvPr/>
        </p:nvSpPr>
        <p:spPr>
          <a:xfrm>
            <a:off x="803250" y="1302875"/>
            <a:ext cx="7784700" cy="4782000"/>
          </a:xfrm>
          <a:prstGeom prst="rect">
            <a:avLst/>
          </a:prstGeom>
          <a:solidFill>
            <a:schemeClr val="lt1"/>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7"/>
          <p:cNvSpPr/>
          <p:nvPr/>
        </p:nvSpPr>
        <p:spPr>
          <a:xfrm>
            <a:off x="8213475" y="2400300"/>
            <a:ext cx="3682200" cy="4221900"/>
          </a:xfrm>
          <a:prstGeom prst="rect">
            <a:avLst/>
          </a:prstGeom>
          <a:solidFill>
            <a:srgbClr val="FFFF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7"/>
          <p:cNvSpPr txBox="1"/>
          <p:nvPr>
            <p:ph type="title"/>
          </p:nvPr>
        </p:nvSpPr>
        <p:spPr>
          <a:xfrm>
            <a:off x="672460" y="479767"/>
            <a:ext cx="9692700" cy="735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b="1" lang="en-US">
                <a:solidFill>
                  <a:schemeClr val="lt1"/>
                </a:solidFill>
              </a:rPr>
              <a:t>Intersectionality across borders?</a:t>
            </a:r>
            <a:endParaRPr>
              <a:solidFill>
                <a:schemeClr val="lt1"/>
              </a:solidFill>
            </a:endParaRPr>
          </a:p>
        </p:txBody>
      </p:sp>
      <p:sp>
        <p:nvSpPr>
          <p:cNvPr id="254" name="Google Shape;254;p17"/>
          <p:cNvSpPr txBox="1"/>
          <p:nvPr>
            <p:ph idx="1" type="body"/>
          </p:nvPr>
        </p:nvSpPr>
        <p:spPr>
          <a:xfrm>
            <a:off x="1063500" y="1736675"/>
            <a:ext cx="7264200" cy="3914400"/>
          </a:xfrm>
          <a:prstGeom prst="rect">
            <a:avLst/>
          </a:prstGeom>
          <a:noFill/>
          <a:ln>
            <a:noFill/>
          </a:ln>
        </p:spPr>
        <p:txBody>
          <a:bodyPr anchorCtr="0" anchor="t" bIns="45700" lIns="91425" spcFirstLastPara="1" rIns="91425" wrap="square" tIns="45700">
            <a:normAutofit fontScale="25000" lnSpcReduction="20000"/>
          </a:bodyPr>
          <a:lstStyle/>
          <a:p>
            <a:pPr indent="-348360" lvl="0" marL="384048" rtl="0" algn="l">
              <a:lnSpc>
                <a:spcPct val="150000"/>
              </a:lnSpc>
              <a:spcBef>
                <a:spcPts val="0"/>
              </a:spcBef>
              <a:spcAft>
                <a:spcPts val="0"/>
              </a:spcAft>
              <a:buClr>
                <a:schemeClr val="dk2"/>
              </a:buClr>
              <a:buSzPct val="100000"/>
              <a:buChar char="■"/>
            </a:pPr>
            <a:r>
              <a:rPr lang="en-US" sz="7350"/>
              <a:t>Most applications of intersectionality focus on the global North- especially the US and the UK</a:t>
            </a:r>
            <a:endParaRPr sz="7350"/>
          </a:p>
          <a:p>
            <a:pPr indent="0" lvl="0" marL="457200" rtl="0" algn="l">
              <a:lnSpc>
                <a:spcPct val="150000"/>
              </a:lnSpc>
              <a:spcBef>
                <a:spcPts val="0"/>
              </a:spcBef>
              <a:spcAft>
                <a:spcPts val="0"/>
              </a:spcAft>
              <a:buSzPct val="97959"/>
              <a:buNone/>
            </a:pPr>
            <a:r>
              <a:t/>
            </a:r>
            <a:endParaRPr sz="7350"/>
          </a:p>
          <a:p>
            <a:pPr indent="-348360" lvl="0" marL="384048" rtl="0" algn="l">
              <a:lnSpc>
                <a:spcPct val="150000"/>
              </a:lnSpc>
              <a:spcBef>
                <a:spcPts val="1200"/>
              </a:spcBef>
              <a:spcAft>
                <a:spcPts val="0"/>
              </a:spcAft>
              <a:buClr>
                <a:schemeClr val="dk2"/>
              </a:buClr>
              <a:buSzPct val="100000"/>
              <a:buChar char="■"/>
            </a:pPr>
            <a:r>
              <a:rPr lang="en-US" sz="7350"/>
              <a:t>Most focus on domestic dynamics rather than cross-border dynamics –which are integral to local processes; nationally bound rather than transnational</a:t>
            </a:r>
            <a:endParaRPr sz="7350"/>
          </a:p>
          <a:p>
            <a:pPr indent="0" lvl="0" marL="457200" rtl="0" algn="l">
              <a:lnSpc>
                <a:spcPct val="150000"/>
              </a:lnSpc>
              <a:spcBef>
                <a:spcPts val="1200"/>
              </a:spcBef>
              <a:spcAft>
                <a:spcPts val="0"/>
              </a:spcAft>
              <a:buSzPct val="97959"/>
              <a:buNone/>
            </a:pPr>
            <a:r>
              <a:t/>
            </a:r>
            <a:endParaRPr sz="7350"/>
          </a:p>
          <a:p>
            <a:pPr indent="-348360" lvl="0" marL="384048" rtl="0" algn="l">
              <a:lnSpc>
                <a:spcPct val="150000"/>
              </a:lnSpc>
              <a:spcBef>
                <a:spcPts val="1200"/>
              </a:spcBef>
              <a:spcAft>
                <a:spcPts val="0"/>
              </a:spcAft>
              <a:buClr>
                <a:schemeClr val="dk2"/>
              </a:buClr>
              <a:buSzPct val="100000"/>
              <a:buChar char="■"/>
            </a:pPr>
            <a:r>
              <a:rPr lang="en-US" sz="7350"/>
              <a:t>How do categories such as race and gender intersect across borders?</a:t>
            </a:r>
            <a:endParaRPr/>
          </a:p>
        </p:txBody>
      </p:sp>
      <p:sp>
        <p:nvSpPr>
          <p:cNvPr id="255" name="Google Shape;255;p17"/>
          <p:cNvSpPr txBox="1"/>
          <p:nvPr/>
        </p:nvSpPr>
        <p:spPr>
          <a:xfrm>
            <a:off x="8439525" y="2560950"/>
            <a:ext cx="3230100" cy="3786600"/>
          </a:xfrm>
          <a:prstGeom prst="rect">
            <a:avLst/>
          </a:prstGeom>
          <a:solidFill>
            <a:srgbClr val="FFFFA8"/>
          </a:solid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800"/>
              <a:buFont typeface="Arial"/>
              <a:buNone/>
            </a:pPr>
            <a:r>
              <a:rPr b="0" i="0" lang="en-US" sz="1800" u="none" cap="none" strike="noStrike">
                <a:solidFill>
                  <a:schemeClr val="dk2"/>
                </a:solidFill>
                <a:latin typeface="Libre Franklin"/>
                <a:ea typeface="Libre Franklin"/>
                <a:cs typeface="Libre Franklin"/>
                <a:sym typeface="Libre Franklin"/>
              </a:rPr>
              <a:t>‘Patriarchies of colonial Europe were a racialized, gendered and transterritorial phenomenon…they affected so-called domestic gender relations on both sides of the colonial divide.’ (Patil 2013, 856) </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064c4223d4_0_143"/>
          <p:cNvSpPr txBox="1"/>
          <p:nvPr>
            <p:ph type="title"/>
          </p:nvPr>
        </p:nvSpPr>
        <p:spPr>
          <a:xfrm>
            <a:off x="860435" y="412230"/>
            <a:ext cx="10644000" cy="14289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u="sng">
                <a:solidFill>
                  <a:schemeClr val="hlink"/>
                </a:solidFill>
                <a:hlinkClick r:id="rId3"/>
              </a:rPr>
              <a:t>Seeking asylum</a:t>
            </a:r>
            <a:r>
              <a:rPr lang="en-US"/>
              <a:t>: Intersections of nationality, gender and sexuality</a:t>
            </a:r>
            <a:endParaRPr/>
          </a:p>
        </p:txBody>
      </p:sp>
      <p:sp>
        <p:nvSpPr>
          <p:cNvPr id="262" name="Google Shape;262;g2064c4223d4_0_143"/>
          <p:cNvSpPr txBox="1"/>
          <p:nvPr>
            <p:ph idx="1" type="body"/>
          </p:nvPr>
        </p:nvSpPr>
        <p:spPr>
          <a:xfrm>
            <a:off x="860435" y="1594884"/>
            <a:ext cx="10644000" cy="4851000"/>
          </a:xfrm>
          <a:prstGeom prst="rect">
            <a:avLst/>
          </a:prstGeom>
          <a:noFill/>
          <a:ln>
            <a:noFill/>
          </a:ln>
        </p:spPr>
        <p:txBody>
          <a:bodyPr anchorCtr="0" anchor="t" bIns="45700" lIns="91425" spcFirstLastPara="1" rIns="91425" wrap="square" tIns="45700">
            <a:normAutofit fontScale="70000" lnSpcReduction="10000"/>
          </a:bodyPr>
          <a:lstStyle/>
          <a:p>
            <a:pPr indent="-243712" lvl="0" marL="384048" rtl="0" algn="l">
              <a:lnSpc>
                <a:spcPct val="94000"/>
              </a:lnSpc>
              <a:spcBef>
                <a:spcPts val="0"/>
              </a:spcBef>
              <a:spcAft>
                <a:spcPts val="0"/>
              </a:spcAft>
              <a:buClr>
                <a:schemeClr val="dk2"/>
              </a:buClr>
              <a:buSzPct val="100000"/>
              <a:buNone/>
            </a:pPr>
            <a:r>
              <a:t/>
            </a:r>
            <a:endParaRPr sz="2600"/>
          </a:p>
          <a:p>
            <a:pPr indent="-359283" lvl="0" marL="384048" rtl="0" algn="l">
              <a:lnSpc>
                <a:spcPct val="94000"/>
              </a:lnSpc>
              <a:spcBef>
                <a:spcPts val="1200"/>
              </a:spcBef>
              <a:spcAft>
                <a:spcPts val="0"/>
              </a:spcAft>
              <a:buClr>
                <a:schemeClr val="dk2"/>
              </a:buClr>
              <a:buSzPct val="100000"/>
              <a:buChar char="■"/>
            </a:pPr>
            <a:r>
              <a:rPr lang="en-US" sz="2600"/>
              <a:t>UKBA staff and judges often assume that a person can only be lesbian or gay if they have engaged consistently and exclusively in same-sex sexual activity. </a:t>
            </a:r>
            <a:endParaRPr/>
          </a:p>
          <a:p>
            <a:pPr indent="-243712" lvl="0" marL="384048" rtl="0" algn="l">
              <a:lnSpc>
                <a:spcPct val="94000"/>
              </a:lnSpc>
              <a:spcBef>
                <a:spcPts val="1200"/>
              </a:spcBef>
              <a:spcAft>
                <a:spcPts val="0"/>
              </a:spcAft>
              <a:buClr>
                <a:schemeClr val="dk2"/>
              </a:buClr>
              <a:buSzPct val="100000"/>
              <a:buNone/>
            </a:pPr>
            <a:r>
              <a:t/>
            </a:r>
            <a:endParaRPr sz="2600"/>
          </a:p>
          <a:p>
            <a:pPr indent="-359283" lvl="0" marL="384048" rtl="0" algn="l">
              <a:lnSpc>
                <a:spcPct val="94000"/>
              </a:lnSpc>
              <a:spcBef>
                <a:spcPts val="1200"/>
              </a:spcBef>
              <a:spcAft>
                <a:spcPts val="0"/>
              </a:spcAft>
              <a:buClr>
                <a:schemeClr val="dk2"/>
              </a:buClr>
              <a:buSzPct val="100000"/>
              <a:buChar char="■"/>
            </a:pPr>
            <a:r>
              <a:rPr lang="en-US" sz="2600"/>
              <a:t>The UKBA penalises gay people if they are not immediately open about their sexual orientation. </a:t>
            </a:r>
            <a:endParaRPr/>
          </a:p>
          <a:p>
            <a:pPr indent="-243712" lvl="0" marL="384048" rtl="0" algn="l">
              <a:lnSpc>
                <a:spcPct val="94000"/>
              </a:lnSpc>
              <a:spcBef>
                <a:spcPts val="1200"/>
              </a:spcBef>
              <a:spcAft>
                <a:spcPts val="0"/>
              </a:spcAft>
              <a:buClr>
                <a:schemeClr val="dk2"/>
              </a:buClr>
              <a:buSzPct val="100000"/>
              <a:buNone/>
            </a:pPr>
            <a:r>
              <a:t/>
            </a:r>
            <a:endParaRPr sz="2600"/>
          </a:p>
          <a:p>
            <a:pPr indent="-359283" lvl="0" marL="384048" rtl="0" algn="l">
              <a:lnSpc>
                <a:spcPct val="94000"/>
              </a:lnSpc>
              <a:spcBef>
                <a:spcPts val="1200"/>
              </a:spcBef>
              <a:spcAft>
                <a:spcPts val="0"/>
              </a:spcAft>
              <a:buClr>
                <a:schemeClr val="dk2"/>
              </a:buClr>
              <a:buSzPct val="100000"/>
              <a:buChar char="■"/>
            </a:pPr>
            <a:r>
              <a:rPr lang="en-US" sz="2600"/>
              <a:t>UKBA staff do not have access to information on the experiences of lesbians. Issues concerning forced marriage, honour killings and marital rape are not acknowledged to be relevant to lesbians</a:t>
            </a:r>
            <a:endParaRPr/>
          </a:p>
          <a:p>
            <a:pPr indent="-243712" lvl="0" marL="384048" rtl="0" algn="l">
              <a:lnSpc>
                <a:spcPct val="94000"/>
              </a:lnSpc>
              <a:spcBef>
                <a:spcPts val="1200"/>
              </a:spcBef>
              <a:spcAft>
                <a:spcPts val="0"/>
              </a:spcAft>
              <a:buClr>
                <a:schemeClr val="dk2"/>
              </a:buClr>
              <a:buSzPct val="100000"/>
              <a:buNone/>
            </a:pPr>
            <a:r>
              <a:t/>
            </a:r>
            <a:endParaRPr sz="2600"/>
          </a:p>
          <a:p>
            <a:pPr indent="-359283" lvl="0" marL="384048" rtl="0" algn="l">
              <a:lnSpc>
                <a:spcPct val="94000"/>
              </a:lnSpc>
              <a:spcBef>
                <a:spcPts val="1200"/>
              </a:spcBef>
              <a:spcAft>
                <a:spcPts val="0"/>
              </a:spcAft>
              <a:buClr>
                <a:schemeClr val="dk2"/>
              </a:buClr>
              <a:buSzPct val="100000"/>
              <a:buChar char="■"/>
            </a:pPr>
            <a:r>
              <a:rPr lang="en-US" sz="2600"/>
              <a:t>UKBA staff and judges often conclude that gay people can return to their home country and no longer be at risk if they are ‘discreet’ about their sexual activity or identity. (Stonewall 2010)</a:t>
            </a:r>
            <a:endParaRPr/>
          </a:p>
          <a:p>
            <a:pPr indent="-276098" lvl="0" marL="384048" rtl="0" algn="l">
              <a:lnSpc>
                <a:spcPct val="94000"/>
              </a:lnSpc>
              <a:spcBef>
                <a:spcPts val="1200"/>
              </a:spcBef>
              <a:spcAft>
                <a:spcPts val="0"/>
              </a:spcAft>
              <a:buClr>
                <a:schemeClr val="dk2"/>
              </a:buClr>
              <a:buSzPct val="100000"/>
              <a:buNone/>
            </a:pPr>
            <a:r>
              <a:t/>
            </a:r>
            <a:endParaRPr/>
          </a:p>
          <a:p>
            <a:pPr indent="-276098" lvl="0" marL="384048" rtl="0" algn="l">
              <a:lnSpc>
                <a:spcPct val="94000"/>
              </a:lnSpc>
              <a:spcBef>
                <a:spcPts val="1200"/>
              </a:spcBef>
              <a:spcAft>
                <a:spcPts val="0"/>
              </a:spcAft>
              <a:buClr>
                <a:schemeClr val="dk2"/>
              </a:buClr>
              <a:buSzPct val="1000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B0E"/>
        </a:solidFill>
      </p:bgPr>
    </p:bg>
    <p:spTree>
      <p:nvGrpSpPr>
        <p:cNvPr id="267" name="Shape 267"/>
        <p:cNvGrpSpPr/>
        <p:nvPr/>
      </p:nvGrpSpPr>
      <p:grpSpPr>
        <a:xfrm>
          <a:off x="0" y="0"/>
          <a:ext cx="0" cy="0"/>
          <a:chOff x="0" y="0"/>
          <a:chExt cx="0" cy="0"/>
        </a:xfrm>
      </p:grpSpPr>
      <p:sp>
        <p:nvSpPr>
          <p:cNvPr id="268" name="Google Shape;268;g2064c4223d4_0_130"/>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69" name="Google Shape;269;g2064c4223d4_0_130"/>
          <p:cNvSpPr txBox="1"/>
          <p:nvPr>
            <p:ph idx="1" type="body"/>
          </p:nvPr>
        </p:nvSpPr>
        <p:spPr>
          <a:xfrm>
            <a:off x="1371600" y="2286000"/>
            <a:ext cx="9601200" cy="3581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0" name="Google Shape;270;g2064c4223d4_0_130"/>
          <p:cNvPicPr preferRelativeResize="0"/>
          <p:nvPr/>
        </p:nvPicPr>
        <p:blipFill rotWithShape="1">
          <a:blip r:embed="rId3">
            <a:alphaModFix/>
          </a:blip>
          <a:srcRect b="0" l="0" r="0" t="0"/>
          <a:stretch/>
        </p:blipFill>
        <p:spPr>
          <a:xfrm>
            <a:off x="1809926" y="165077"/>
            <a:ext cx="8248500" cy="645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
          <p:cNvSpPr/>
          <p:nvPr/>
        </p:nvSpPr>
        <p:spPr>
          <a:xfrm>
            <a:off x="0" y="376"/>
            <a:ext cx="5303520" cy="6857624"/>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txBox="1"/>
          <p:nvPr>
            <p:ph type="title"/>
          </p:nvPr>
        </p:nvSpPr>
        <p:spPr>
          <a:xfrm>
            <a:off x="640081" y="791570"/>
            <a:ext cx="4018839" cy="5262390"/>
          </a:xfrm>
          <a:prstGeom prst="rect">
            <a:avLst/>
          </a:prstGeom>
          <a:noFill/>
          <a:ln>
            <a:noFill/>
          </a:ln>
        </p:spPr>
        <p:txBody>
          <a:bodyPr anchorCtr="0" anchor="ctr" bIns="45700" lIns="91425" spcFirstLastPara="1" rIns="91425" wrap="square" tIns="45700">
            <a:normAutofit/>
          </a:bodyPr>
          <a:lstStyle/>
          <a:p>
            <a:pPr indent="0" lvl="0" marL="0" rtl="0" algn="r">
              <a:lnSpc>
                <a:spcPct val="89000"/>
              </a:lnSpc>
              <a:spcBef>
                <a:spcPts val="0"/>
              </a:spcBef>
              <a:spcAft>
                <a:spcPts val="0"/>
              </a:spcAft>
              <a:buClr>
                <a:schemeClr val="lt2"/>
              </a:buClr>
              <a:buSzPts val="5400"/>
              <a:buFont typeface="Libre Franklin"/>
              <a:buNone/>
            </a:pPr>
            <a:r>
              <a:rPr lang="en-US" sz="5400">
                <a:solidFill>
                  <a:schemeClr val="lt2"/>
                </a:solidFill>
              </a:rPr>
              <a:t>today….</a:t>
            </a:r>
            <a:endParaRPr/>
          </a:p>
        </p:txBody>
      </p:sp>
      <p:sp>
        <p:nvSpPr>
          <p:cNvPr id="121" name="Google Shape;121;p2"/>
          <p:cNvSpPr/>
          <p:nvPr/>
        </p:nvSpPr>
        <p:spPr>
          <a:xfrm>
            <a:off x="5303520" y="376"/>
            <a:ext cx="228600" cy="6858000"/>
          </a:xfrm>
          <a:prstGeom prst="rect">
            <a:avLst/>
          </a:prstGeom>
          <a:solidFill>
            <a:srgbClr val="696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txBox="1"/>
          <p:nvPr>
            <p:ph idx="1" type="body"/>
          </p:nvPr>
        </p:nvSpPr>
        <p:spPr>
          <a:xfrm>
            <a:off x="6176720" y="791570"/>
            <a:ext cx="4892308" cy="5262390"/>
          </a:xfrm>
          <a:prstGeom prst="rect">
            <a:avLst/>
          </a:prstGeom>
          <a:noFill/>
          <a:ln>
            <a:noFill/>
          </a:ln>
        </p:spPr>
        <p:txBody>
          <a:bodyPr anchorCtr="0" anchor="ctr" bIns="45700" lIns="91425" spcFirstLastPara="1" rIns="91425" wrap="square" tIns="45700">
            <a:normAutofit/>
          </a:bodyPr>
          <a:lstStyle/>
          <a:p>
            <a:pPr indent="-431800" lvl="0" marL="457200" rtl="0" algn="l">
              <a:lnSpc>
                <a:spcPct val="94000"/>
              </a:lnSpc>
              <a:spcBef>
                <a:spcPts val="1200"/>
              </a:spcBef>
              <a:spcAft>
                <a:spcPts val="0"/>
              </a:spcAft>
              <a:buSzPts val="3200"/>
              <a:buChar char="■"/>
            </a:pPr>
            <a:r>
              <a:rPr lang="en-US" sz="3200"/>
              <a:t>Mutual constitution of race and gender</a:t>
            </a:r>
            <a:endParaRPr/>
          </a:p>
          <a:p>
            <a:pPr indent="-384048" lvl="0" marL="384048" rtl="0" algn="l">
              <a:lnSpc>
                <a:spcPct val="94000"/>
              </a:lnSpc>
              <a:spcBef>
                <a:spcPts val="1200"/>
              </a:spcBef>
              <a:spcAft>
                <a:spcPts val="0"/>
              </a:spcAft>
              <a:buClr>
                <a:schemeClr val="dk2"/>
              </a:buClr>
              <a:buSzPts val="3200"/>
              <a:buNone/>
            </a:pPr>
            <a:r>
              <a:t/>
            </a:r>
            <a:endParaRPr sz="3200"/>
          </a:p>
          <a:p>
            <a:pPr indent="-384048" lvl="0" marL="384048" rtl="0" algn="l">
              <a:lnSpc>
                <a:spcPct val="94000"/>
              </a:lnSpc>
              <a:spcBef>
                <a:spcPts val="1200"/>
              </a:spcBef>
              <a:spcAft>
                <a:spcPts val="0"/>
              </a:spcAft>
              <a:buClr>
                <a:schemeClr val="dk2"/>
              </a:buClr>
              <a:buSzPts val="3200"/>
              <a:buChar char="■"/>
            </a:pPr>
            <a:r>
              <a:rPr lang="en-US" sz="3200"/>
              <a:t>Conceptualising intersectionality</a:t>
            </a:r>
            <a:endParaRPr sz="3200"/>
          </a:p>
          <a:p>
            <a:pPr indent="0" lvl="0" marL="457200" rtl="0" algn="l">
              <a:lnSpc>
                <a:spcPct val="94000"/>
              </a:lnSpc>
              <a:spcBef>
                <a:spcPts val="1200"/>
              </a:spcBef>
              <a:spcAft>
                <a:spcPts val="0"/>
              </a:spcAft>
              <a:buSzPts val="1800"/>
              <a:buNone/>
            </a:pPr>
            <a:r>
              <a:t/>
            </a:r>
            <a:endParaRPr sz="3200"/>
          </a:p>
          <a:p>
            <a:pPr indent="-384048" lvl="0" marL="384048" rtl="0" algn="l">
              <a:lnSpc>
                <a:spcPct val="94000"/>
              </a:lnSpc>
              <a:spcBef>
                <a:spcPts val="1200"/>
              </a:spcBef>
              <a:spcAft>
                <a:spcPts val="0"/>
              </a:spcAft>
              <a:buSzPts val="3200"/>
              <a:buChar char="■"/>
            </a:pPr>
            <a:r>
              <a:rPr lang="en-US" sz="3200"/>
              <a:t>Case study</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000"/>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1000"/>
                                        <p:tgtEl>
                                          <p:spTgt spid="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animEffect filter="fade" transition="in">
                                      <p:cBhvr>
                                        <p:cTn dur="1000"/>
                                        <p:tgtEl>
                                          <p:spTgt spid="1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064c4223d4_0_117"/>
          <p:cNvSpPr txBox="1"/>
          <p:nvPr>
            <p:ph type="title"/>
          </p:nvPr>
        </p:nvSpPr>
        <p:spPr>
          <a:xfrm>
            <a:off x="1371600" y="6858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sz="3400"/>
              <a:t>What questions can we ask through an </a:t>
            </a:r>
            <a:r>
              <a:rPr lang="en-US" sz="3400"/>
              <a:t>intersectional</a:t>
            </a:r>
            <a:r>
              <a:rPr lang="en-US" sz="3400"/>
              <a:t> lens?</a:t>
            </a:r>
            <a:endParaRPr sz="3400"/>
          </a:p>
        </p:txBody>
      </p:sp>
      <p:sp>
        <p:nvSpPr>
          <p:cNvPr id="277" name="Google Shape;277;g2064c4223d4_0_117"/>
          <p:cNvSpPr txBox="1"/>
          <p:nvPr>
            <p:ph idx="1" type="body"/>
          </p:nvPr>
        </p:nvSpPr>
        <p:spPr>
          <a:xfrm>
            <a:off x="1371600" y="2042650"/>
            <a:ext cx="9601200" cy="35814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historical and/or contemporary</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local and/or transnational</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quantitative</a:t>
            </a:r>
            <a:r>
              <a:rPr lang="en-US"/>
              <a:t> and/or qualitative</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about institutions; state power; culture; and/or the intimate, psychic and interpersonal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064c4223d4_0_233"/>
          <p:cNvSpPr txBox="1"/>
          <p:nvPr>
            <p:ph type="title"/>
          </p:nvPr>
        </p:nvSpPr>
        <p:spPr>
          <a:xfrm>
            <a:off x="1057025" y="459300"/>
            <a:ext cx="9601200" cy="1485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Practicing an </a:t>
            </a:r>
            <a:r>
              <a:rPr lang="en-US"/>
              <a:t>intersectional</a:t>
            </a:r>
            <a:r>
              <a:rPr lang="en-US"/>
              <a:t> lens</a:t>
            </a:r>
            <a:endParaRPr/>
          </a:p>
        </p:txBody>
      </p:sp>
      <p:sp>
        <p:nvSpPr>
          <p:cNvPr id="284" name="Google Shape;284;g2064c4223d4_0_233"/>
          <p:cNvSpPr txBox="1"/>
          <p:nvPr>
            <p:ph idx="1" type="body"/>
          </p:nvPr>
        </p:nvSpPr>
        <p:spPr>
          <a:xfrm>
            <a:off x="1485900" y="1776700"/>
            <a:ext cx="9801600" cy="4867500"/>
          </a:xfrm>
          <a:prstGeom prst="rect">
            <a:avLst/>
          </a:prstGeom>
        </p:spPr>
        <p:txBody>
          <a:bodyPr anchorCtr="0" anchor="t" bIns="45700" lIns="91425" spcFirstLastPara="1" rIns="91425" wrap="square" tIns="45700">
            <a:normAutofit/>
          </a:bodyPr>
          <a:lstStyle/>
          <a:p>
            <a:pPr indent="-342900" lvl="0" marL="457200" rtl="0" algn="l">
              <a:lnSpc>
                <a:spcPct val="115000"/>
              </a:lnSpc>
              <a:spcBef>
                <a:spcPts val="1000"/>
              </a:spcBef>
              <a:spcAft>
                <a:spcPts val="0"/>
              </a:spcAft>
              <a:buSzPts val="1800"/>
              <a:buChar char="■"/>
            </a:pPr>
            <a:r>
              <a:rPr lang="en-US"/>
              <a:t>Read the </a:t>
            </a:r>
            <a:r>
              <a:rPr lang="en-US" u="sng">
                <a:solidFill>
                  <a:schemeClr val="hlink"/>
                </a:solidFill>
                <a:hlinkClick r:id="rId3"/>
              </a:rPr>
              <a:t>short article</a:t>
            </a:r>
            <a:r>
              <a:rPr lang="en-US"/>
              <a:t>. </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a:p>
            <a:pPr indent="-342900" lvl="0" marL="457200" rtl="0" algn="l">
              <a:lnSpc>
                <a:spcPct val="115000"/>
              </a:lnSpc>
              <a:spcBef>
                <a:spcPts val="1000"/>
              </a:spcBef>
              <a:spcAft>
                <a:spcPts val="0"/>
              </a:spcAft>
              <a:buSzPts val="1800"/>
              <a:buChar char="■"/>
            </a:pPr>
            <a:r>
              <a:rPr lang="en-US"/>
              <a:t>Think across all the various dimensions that an intersectional lens might illuminate (historical, institutional, interpersonal, structural, experiential). </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a:p>
            <a:pPr indent="-342900" lvl="0" marL="457200" rtl="0" algn="l">
              <a:lnSpc>
                <a:spcPct val="115000"/>
              </a:lnSpc>
              <a:spcBef>
                <a:spcPts val="1000"/>
              </a:spcBef>
              <a:spcAft>
                <a:spcPts val="0"/>
              </a:spcAft>
              <a:buSzPts val="1800"/>
              <a:buChar char="■"/>
            </a:pPr>
            <a:r>
              <a:rPr lang="en-US"/>
              <a:t>What research questions might you ask?</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7" name="Shape 127"/>
        <p:cNvGrpSpPr/>
        <p:nvPr/>
      </p:nvGrpSpPr>
      <p:grpSpPr>
        <a:xfrm>
          <a:off x="0" y="0"/>
          <a:ext cx="0" cy="0"/>
          <a:chOff x="0" y="0"/>
          <a:chExt cx="0" cy="0"/>
        </a:xfrm>
      </p:grpSpPr>
      <p:sp>
        <p:nvSpPr>
          <p:cNvPr id="128" name="Google Shape;128;p3"/>
          <p:cNvSpPr/>
          <p:nvPr/>
        </p:nvSpPr>
        <p:spPr>
          <a:xfrm>
            <a:off x="939125" y="1309825"/>
            <a:ext cx="7710600" cy="5264100"/>
          </a:xfrm>
          <a:prstGeom prst="rect">
            <a:avLst/>
          </a:prstGeom>
          <a:solidFill>
            <a:srgbClr val="FFFFFF"/>
          </a:solidFill>
          <a:ln cap="flat" cmpd="sng" w="3810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
          <p:cNvSpPr txBox="1"/>
          <p:nvPr>
            <p:ph type="title"/>
          </p:nvPr>
        </p:nvSpPr>
        <p:spPr>
          <a:xfrm>
            <a:off x="939122" y="225748"/>
            <a:ext cx="9692700" cy="9201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en-US"/>
              <a:t>What is intersectionality?</a:t>
            </a:r>
            <a:endParaRPr/>
          </a:p>
        </p:txBody>
      </p:sp>
      <p:sp>
        <p:nvSpPr>
          <p:cNvPr id="130" name="Google Shape;130;p3"/>
          <p:cNvSpPr txBox="1"/>
          <p:nvPr>
            <p:ph idx="1" type="body"/>
          </p:nvPr>
        </p:nvSpPr>
        <p:spPr>
          <a:xfrm>
            <a:off x="1125950" y="1426725"/>
            <a:ext cx="7227300" cy="4844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800"/>
              <a:buNone/>
            </a:pPr>
            <a:r>
              <a:t/>
            </a:r>
            <a:endParaRPr sz="1800">
              <a:solidFill>
                <a:schemeClr val="dk1"/>
              </a:solidFill>
            </a:endParaRPr>
          </a:p>
          <a:p>
            <a:pPr indent="-347218" lvl="0" marL="384048" rtl="0" algn="l">
              <a:lnSpc>
                <a:spcPct val="115000"/>
              </a:lnSpc>
              <a:spcBef>
                <a:spcPts val="0"/>
              </a:spcBef>
              <a:spcAft>
                <a:spcPts val="0"/>
              </a:spcAft>
              <a:buClr>
                <a:schemeClr val="dk1"/>
              </a:buClr>
              <a:buSzPts val="1800"/>
              <a:buChar char="■"/>
            </a:pPr>
            <a:r>
              <a:rPr lang="en-US" sz="1800">
                <a:solidFill>
                  <a:schemeClr val="dk1"/>
                </a:solidFill>
              </a:rPr>
              <a:t>A theoretical and political concept</a:t>
            </a:r>
            <a:endParaRPr sz="1800">
              <a:solidFill>
                <a:schemeClr val="dk1"/>
              </a:solidFill>
            </a:endParaRPr>
          </a:p>
          <a:p>
            <a:pPr indent="0" lvl="0" marL="457200" rtl="0" algn="l">
              <a:lnSpc>
                <a:spcPct val="115000"/>
              </a:lnSpc>
              <a:spcBef>
                <a:spcPts val="0"/>
              </a:spcBef>
              <a:spcAft>
                <a:spcPts val="0"/>
              </a:spcAft>
              <a:buSzPts val="1800"/>
              <a:buNone/>
            </a:pPr>
            <a:r>
              <a:t/>
            </a:r>
            <a:endParaRPr sz="1800">
              <a:solidFill>
                <a:schemeClr val="dk1"/>
              </a:solidFill>
            </a:endParaRPr>
          </a:p>
          <a:p>
            <a:pPr indent="-347218" lvl="0" marL="384048" rtl="0" algn="l">
              <a:lnSpc>
                <a:spcPct val="115000"/>
              </a:lnSpc>
              <a:spcBef>
                <a:spcPts val="1200"/>
              </a:spcBef>
              <a:spcAft>
                <a:spcPts val="0"/>
              </a:spcAft>
              <a:buClr>
                <a:schemeClr val="dk1"/>
              </a:buClr>
              <a:buSzPts val="1800"/>
              <a:buChar char="■"/>
            </a:pPr>
            <a:r>
              <a:rPr lang="en-US" sz="1800">
                <a:solidFill>
                  <a:schemeClr val="dk1"/>
                </a:solidFill>
              </a:rPr>
              <a:t>A tool for examining  how forms of oppression ‘interlock’, overlap and compound each other; to make visible the experiences of those multiply marginalized</a:t>
            </a:r>
            <a:endParaRPr sz="1800">
              <a:solidFill>
                <a:schemeClr val="dk1"/>
              </a:solidFill>
            </a:endParaRPr>
          </a:p>
          <a:p>
            <a:pPr indent="0" lvl="0" marL="457200" rtl="0" algn="l">
              <a:lnSpc>
                <a:spcPct val="115000"/>
              </a:lnSpc>
              <a:spcBef>
                <a:spcPts val="1200"/>
              </a:spcBef>
              <a:spcAft>
                <a:spcPts val="0"/>
              </a:spcAft>
              <a:buSzPts val="1800"/>
              <a:buNone/>
            </a:pPr>
            <a:r>
              <a:t/>
            </a:r>
            <a:endParaRPr sz="1800">
              <a:solidFill>
                <a:schemeClr val="dk1"/>
              </a:solidFill>
            </a:endParaRPr>
          </a:p>
          <a:p>
            <a:pPr indent="-347218" lvl="0" marL="384048" rtl="0" algn="l">
              <a:lnSpc>
                <a:spcPct val="115000"/>
              </a:lnSpc>
              <a:spcBef>
                <a:spcPts val="1200"/>
              </a:spcBef>
              <a:spcAft>
                <a:spcPts val="0"/>
              </a:spcAft>
              <a:buClr>
                <a:schemeClr val="dk1"/>
              </a:buClr>
              <a:buSzPts val="1800"/>
              <a:buChar char="■"/>
            </a:pPr>
            <a:r>
              <a:rPr lang="en-US" sz="1800">
                <a:solidFill>
                  <a:schemeClr val="dk1"/>
                </a:solidFill>
              </a:rPr>
              <a:t>A tool for understanding the fundamental interdependence of processes and discourses of power</a:t>
            </a:r>
            <a:endParaRPr sz="1800">
              <a:solidFill>
                <a:schemeClr val="dk1"/>
              </a:solidFill>
            </a:endParaRPr>
          </a:p>
          <a:p>
            <a:pPr indent="0" lvl="0" marL="457200" rtl="0" algn="l">
              <a:lnSpc>
                <a:spcPct val="115000"/>
              </a:lnSpc>
              <a:spcBef>
                <a:spcPts val="1200"/>
              </a:spcBef>
              <a:spcAft>
                <a:spcPts val="0"/>
              </a:spcAft>
              <a:buSzPts val="1800"/>
              <a:buNone/>
            </a:pPr>
            <a:r>
              <a:t/>
            </a:r>
            <a:endParaRPr sz="1800">
              <a:solidFill>
                <a:schemeClr val="dk1"/>
              </a:solidFill>
            </a:endParaRPr>
          </a:p>
          <a:p>
            <a:pPr indent="-347218" lvl="0" marL="384048" rtl="0" algn="l">
              <a:lnSpc>
                <a:spcPct val="115000"/>
              </a:lnSpc>
              <a:spcBef>
                <a:spcPts val="1200"/>
              </a:spcBef>
              <a:spcAft>
                <a:spcPts val="0"/>
              </a:spcAft>
              <a:buClr>
                <a:schemeClr val="dk1"/>
              </a:buClr>
              <a:buSzPts val="1800"/>
              <a:buChar char="■"/>
            </a:pPr>
            <a:r>
              <a:rPr lang="en-US" sz="1800">
                <a:solidFill>
                  <a:schemeClr val="dk1"/>
                </a:solidFill>
              </a:rPr>
              <a:t>A starting point…</a:t>
            </a:r>
            <a:endParaRPr sz="1800">
              <a:solidFill>
                <a:schemeClr val="dk1"/>
              </a:solidFill>
            </a:endParaRPr>
          </a:p>
          <a:p>
            <a:pPr indent="0" lvl="0" marL="457200" rtl="0" algn="l">
              <a:lnSpc>
                <a:spcPct val="115000"/>
              </a:lnSpc>
              <a:spcBef>
                <a:spcPts val="1200"/>
              </a:spcBef>
              <a:spcAft>
                <a:spcPts val="0"/>
              </a:spcAft>
              <a:buSzPts val="1800"/>
              <a:buNone/>
            </a:pPr>
            <a:r>
              <a:t/>
            </a:r>
            <a:endParaRPr sz="1900">
              <a:solidFill>
                <a:schemeClr val="dk1"/>
              </a:solidFill>
            </a:endParaRPr>
          </a:p>
          <a:p>
            <a:pPr indent="0" lvl="0" marL="107950" rtl="0" algn="l">
              <a:lnSpc>
                <a:spcPct val="74000"/>
              </a:lnSpc>
              <a:spcBef>
                <a:spcPts val="1200"/>
              </a:spcBef>
              <a:spcAft>
                <a:spcPts val="0"/>
              </a:spcAft>
              <a:buClr>
                <a:schemeClr val="dk2"/>
              </a:buClr>
              <a:buSzPts val="1700"/>
              <a:buNone/>
            </a:pPr>
            <a:r>
              <a:t/>
            </a:r>
            <a:endParaRPr sz="1700"/>
          </a:p>
        </p:txBody>
      </p:sp>
      <p:sp>
        <p:nvSpPr>
          <p:cNvPr id="131" name="Google Shape;131;p3"/>
          <p:cNvSpPr/>
          <p:nvPr/>
        </p:nvSpPr>
        <p:spPr>
          <a:xfrm>
            <a:off x="8192525" y="434700"/>
            <a:ext cx="3732000" cy="3126300"/>
          </a:xfrm>
          <a:prstGeom prst="rect">
            <a:avLst/>
          </a:prstGeom>
          <a:solidFill>
            <a:srgbClr val="32015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15000"/>
              </a:lnSpc>
              <a:spcBef>
                <a:spcPts val="1200"/>
              </a:spcBef>
              <a:spcAft>
                <a:spcPts val="0"/>
              </a:spcAft>
              <a:buClr>
                <a:srgbClr val="000000"/>
              </a:buClr>
              <a:buSzPts val="2300"/>
              <a:buFont typeface="Arial"/>
              <a:buNone/>
            </a:pPr>
            <a:r>
              <a:t/>
            </a:r>
            <a:endParaRPr b="0" i="0" sz="2300" u="none" cap="none" strike="noStrike">
              <a:solidFill>
                <a:srgbClr val="F3F3F3"/>
              </a:solidFill>
              <a:latin typeface="Libre Franklin"/>
              <a:ea typeface="Libre Franklin"/>
              <a:cs typeface="Libre Franklin"/>
              <a:sym typeface="Libre Franklin"/>
            </a:endParaRPr>
          </a:p>
        </p:txBody>
      </p:sp>
      <p:sp>
        <p:nvSpPr>
          <p:cNvPr id="132" name="Google Shape;132;p3"/>
          <p:cNvSpPr txBox="1"/>
          <p:nvPr/>
        </p:nvSpPr>
        <p:spPr>
          <a:xfrm>
            <a:off x="8558525" y="754950"/>
            <a:ext cx="3000000" cy="248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2200"/>
              <a:buFont typeface="Arial"/>
              <a:buNone/>
            </a:pPr>
            <a:r>
              <a:rPr b="0" i="0" lang="en-US" sz="2200" u="none" cap="none" strike="noStrike">
                <a:solidFill>
                  <a:srgbClr val="F3F3F3"/>
                </a:solidFill>
                <a:latin typeface="Libre Franklin"/>
                <a:ea typeface="Libre Franklin"/>
                <a:cs typeface="Libre Franklin"/>
                <a:sym typeface="Libre Franklin"/>
              </a:rPr>
              <a:t>‘Intersectionality is an analytic sensibility, a way of thinking about identity and its relationship to power’ (</a:t>
            </a:r>
            <a:r>
              <a:rPr b="0" i="0" lang="en-US" sz="2200" u="sng" cap="none" strike="noStrike">
                <a:solidFill>
                  <a:srgbClr val="F3F3F3"/>
                </a:solidFill>
                <a:latin typeface="Libre Franklin"/>
                <a:ea typeface="Libre Franklin"/>
                <a:cs typeface="Libre Franklin"/>
                <a:sym typeface="Libre Franklin"/>
                <a:hlinkClick r:id="rId3">
                  <a:extLst>
                    <a:ext uri="{A12FA001-AC4F-418D-AE19-62706E023703}">
                      <ahyp:hlinkClr val="tx"/>
                    </a:ext>
                  </a:extLst>
                </a:hlinkClick>
              </a:rPr>
              <a:t>Crenshaw 2015</a:t>
            </a:r>
            <a:r>
              <a:rPr b="0" i="0" lang="en-US" sz="2300" u="none" cap="none" strike="noStrike">
                <a:solidFill>
                  <a:srgbClr val="F3F3F3"/>
                </a:solidFill>
                <a:latin typeface="Libre Franklin"/>
                <a:ea typeface="Libre Franklin"/>
                <a:cs typeface="Libre Franklin"/>
                <a:sym typeface="Libre Franklin"/>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7" name="Shape 137"/>
        <p:cNvGrpSpPr/>
        <p:nvPr/>
      </p:nvGrpSpPr>
      <p:grpSpPr>
        <a:xfrm>
          <a:off x="0" y="0"/>
          <a:ext cx="0" cy="0"/>
          <a:chOff x="0" y="0"/>
          <a:chExt cx="0" cy="0"/>
        </a:xfrm>
      </p:grpSpPr>
      <p:pic>
        <p:nvPicPr>
          <p:cNvPr id="138" name="Google Shape;138;p4"/>
          <p:cNvPicPr preferRelativeResize="0"/>
          <p:nvPr/>
        </p:nvPicPr>
        <p:blipFill rotWithShape="1">
          <a:blip r:embed="rId3">
            <a:alphaModFix/>
          </a:blip>
          <a:srcRect b="0" l="0" r="0" t="0"/>
          <a:stretch/>
        </p:blipFill>
        <p:spPr>
          <a:xfrm>
            <a:off x="6157800" y="685790"/>
            <a:ext cx="6342025" cy="3992075"/>
          </a:xfrm>
          <a:prstGeom prst="rect">
            <a:avLst/>
          </a:prstGeom>
          <a:noFill/>
          <a:ln>
            <a:noFill/>
          </a:ln>
        </p:spPr>
      </p:pic>
      <p:sp>
        <p:nvSpPr>
          <p:cNvPr id="139" name="Google Shape;139;p4"/>
          <p:cNvSpPr txBox="1"/>
          <p:nvPr>
            <p:ph idx="4294967295" type="title"/>
          </p:nvPr>
        </p:nvSpPr>
        <p:spPr>
          <a:xfrm>
            <a:off x="746825" y="253775"/>
            <a:ext cx="6220200" cy="28527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89000"/>
              </a:lnSpc>
              <a:spcBef>
                <a:spcPts val="0"/>
              </a:spcBef>
              <a:spcAft>
                <a:spcPts val="0"/>
              </a:spcAft>
              <a:buClr>
                <a:schemeClr val="dk2"/>
              </a:buClr>
              <a:buSzPct val="72262"/>
              <a:buFont typeface="Libre Franklin"/>
              <a:buNone/>
            </a:pPr>
            <a:r>
              <a:rPr lang="en-US" sz="6088">
                <a:solidFill>
                  <a:schemeClr val="dk1"/>
                </a:solidFill>
              </a:rPr>
              <a:t>Combahee River </a:t>
            </a:r>
            <a:endParaRPr sz="6088">
              <a:solidFill>
                <a:schemeClr val="dk1"/>
              </a:solidFill>
            </a:endParaRPr>
          </a:p>
          <a:p>
            <a:pPr indent="0" lvl="0" marL="0" rtl="0" algn="l">
              <a:lnSpc>
                <a:spcPct val="89000"/>
              </a:lnSpc>
              <a:spcBef>
                <a:spcPts val="0"/>
              </a:spcBef>
              <a:spcAft>
                <a:spcPts val="0"/>
              </a:spcAft>
              <a:buClr>
                <a:schemeClr val="dk2"/>
              </a:buClr>
              <a:buSzPct val="72262"/>
              <a:buFont typeface="Libre Franklin"/>
              <a:buNone/>
            </a:pPr>
            <a:r>
              <a:rPr lang="en-US" sz="6088">
                <a:solidFill>
                  <a:schemeClr val="dk1"/>
                </a:solidFill>
              </a:rPr>
              <a:t>Collective</a:t>
            </a:r>
            <a:br>
              <a:rPr lang="en-US"/>
            </a:br>
            <a:br>
              <a:rPr lang="en-US"/>
            </a:br>
            <a:br>
              <a:rPr lang="en-US"/>
            </a:br>
            <a:br>
              <a:rPr lang="en-US"/>
            </a:br>
            <a:endParaRPr/>
          </a:p>
        </p:txBody>
      </p:sp>
      <p:sp>
        <p:nvSpPr>
          <p:cNvPr id="140" name="Google Shape;140;p4"/>
          <p:cNvSpPr txBox="1"/>
          <p:nvPr/>
        </p:nvSpPr>
        <p:spPr>
          <a:xfrm>
            <a:off x="844601" y="378000"/>
            <a:ext cx="6670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txBox="1"/>
          <p:nvPr/>
        </p:nvSpPr>
        <p:spPr>
          <a:xfrm>
            <a:off x="596025" y="2171700"/>
            <a:ext cx="6220200" cy="4234500"/>
          </a:xfrm>
          <a:prstGeom prst="rect">
            <a:avLst/>
          </a:prstGeom>
          <a:solidFill>
            <a:schemeClr val="lt1"/>
          </a:solidFill>
          <a:ln cap="flat" cmpd="sng" w="349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Libre Franklin"/>
              <a:ea typeface="Libre Franklin"/>
              <a:cs typeface="Libre Franklin"/>
              <a:sym typeface="Libre Franklin"/>
            </a:endParaRPr>
          </a:p>
          <a:p>
            <a:pPr indent="-349250" lvl="0" marL="457200" marR="0" rtl="0" algn="l">
              <a:lnSpc>
                <a:spcPct val="115000"/>
              </a:lnSpc>
              <a:spcBef>
                <a:spcPts val="0"/>
              </a:spcBef>
              <a:spcAft>
                <a:spcPts val="0"/>
              </a:spcAft>
              <a:buClr>
                <a:schemeClr val="dk1"/>
              </a:buClr>
              <a:buSzPts val="1900"/>
              <a:buFont typeface="Libre Franklin"/>
              <a:buChar char="●"/>
            </a:pPr>
            <a:r>
              <a:rPr b="0" i="0" lang="en-US" sz="1900" u="none" cap="none" strike="noStrike">
                <a:solidFill>
                  <a:schemeClr val="dk1"/>
                </a:solidFill>
                <a:latin typeface="Libre Franklin"/>
                <a:ea typeface="Libre Franklin"/>
                <a:cs typeface="Libre Franklin"/>
                <a:sym typeface="Libre Franklin"/>
              </a:rPr>
              <a:t>‘[We] see our particular task the development of integrated analysis and practice based upon the fact that the major systems of oppression are interlocking. The synthesis of these oppressions creates the conditions of our lives’ (210).</a:t>
            </a:r>
            <a:endParaRPr b="0" i="0" sz="19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Libre Franklin"/>
              <a:ea typeface="Libre Franklin"/>
              <a:cs typeface="Libre Franklin"/>
              <a:sym typeface="Libre Franklin"/>
            </a:endParaRPr>
          </a:p>
          <a:p>
            <a:pPr indent="-349250" lvl="0" marL="457200" marR="0" rtl="0" algn="l">
              <a:lnSpc>
                <a:spcPct val="100000"/>
              </a:lnSpc>
              <a:spcBef>
                <a:spcPts val="0"/>
              </a:spcBef>
              <a:spcAft>
                <a:spcPts val="0"/>
              </a:spcAft>
              <a:buClr>
                <a:schemeClr val="dk1"/>
              </a:buClr>
              <a:buSzPts val="1900"/>
              <a:buFont typeface="Libre Franklin"/>
              <a:buChar char="●"/>
            </a:pPr>
            <a:r>
              <a:rPr b="0" i="0" lang="en-US" sz="1900" u="none" cap="none" strike="noStrike">
                <a:solidFill>
                  <a:schemeClr val="dk1"/>
                </a:solidFill>
                <a:latin typeface="Libre Franklin"/>
                <a:ea typeface="Libre Franklin"/>
                <a:cs typeface="Libre Franklin"/>
                <a:sym typeface="Libre Franklin"/>
              </a:rPr>
              <a:t>If Black women were free, it would mean that everyone else would have to be free since our freedom would necessitate the destruction of all the systems of oppression.</a:t>
            </a:r>
            <a:endParaRPr b="0" i="0" sz="1900" u="none" cap="none" strike="noStrike">
              <a:solidFill>
                <a:schemeClr val="dk1"/>
              </a:solidFill>
              <a:latin typeface="Libre Franklin"/>
              <a:ea typeface="Libre Franklin"/>
              <a:cs typeface="Libre Franklin"/>
              <a:sym typeface="Libre Franklin"/>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Libre Franklin"/>
              <a:ea typeface="Libre Franklin"/>
              <a:cs typeface="Libre Franklin"/>
              <a:sym typeface="Libre Franklin"/>
            </a:endParaRPr>
          </a:p>
        </p:txBody>
      </p:sp>
      <p:sp>
        <p:nvSpPr>
          <p:cNvPr id="142" name="Google Shape;142;p4"/>
          <p:cNvSpPr txBox="1"/>
          <p:nvPr/>
        </p:nvSpPr>
        <p:spPr>
          <a:xfrm>
            <a:off x="7102975" y="4794550"/>
            <a:ext cx="4776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The Combahee River Collective in 1974. Left to right bottom: Demita Frazier and Helen Stewart. Left to right top: Margo Okazawa-Rey, Barbara Smith, Beverly Smith, Chirlane McCray, and Mercedes Tompkins. Photo: Margo Okazawa-Rey, Source: </a:t>
            </a:r>
            <a:r>
              <a:rPr b="0" i="1" lang="en-US" sz="1400" u="none" cap="none" strike="noStrike">
                <a:solidFill>
                  <a:schemeClr val="dk1"/>
                </a:solidFill>
                <a:latin typeface="Arial"/>
                <a:ea typeface="Arial"/>
                <a:cs typeface="Arial"/>
                <a:sym typeface="Arial"/>
              </a:rPr>
              <a:t>The Nation</a:t>
            </a:r>
            <a:endParaRPr b="0" i="1" sz="16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Effect filter="fade" transition="in">
                                      <p:cBhvr>
                                        <p:cTn dur="1000"/>
                                        <p:tgtEl>
                                          <p:spTgt spid="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animEffect filter="fade" transition="in">
                                      <p:cBhvr>
                                        <p:cTn dur="1000"/>
                                        <p:tgtEl>
                                          <p:spTgt spid="1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animEffect filter="fade" transition="in">
                                      <p:cBhvr>
                                        <p:cTn dur="1000"/>
                                        <p:tgtEl>
                                          <p:spTgt spid="1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3" st="3"/>
                                            </p:txEl>
                                          </p:spTgt>
                                        </p:tgtEl>
                                        <p:attrNameLst>
                                          <p:attrName>style.visibility</p:attrName>
                                        </p:attrNameLst>
                                      </p:cBhvr>
                                      <p:to>
                                        <p:strVal val="visible"/>
                                      </p:to>
                                    </p:set>
                                    <p:animEffect filter="fade" transition="in">
                                      <p:cBhvr>
                                        <p:cTn dur="1000"/>
                                        <p:tgtEl>
                                          <p:spTgt spid="1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4" st="4"/>
                                            </p:txEl>
                                          </p:spTgt>
                                        </p:tgtEl>
                                        <p:attrNameLst>
                                          <p:attrName>style.visibility</p:attrName>
                                        </p:attrNameLst>
                                      </p:cBhvr>
                                      <p:to>
                                        <p:strVal val="visible"/>
                                      </p:to>
                                    </p:set>
                                    <p:animEffect filter="fade" transition="in">
                                      <p:cBhvr>
                                        <p:cTn dur="1000"/>
                                        <p:tgtEl>
                                          <p:spTgt spid="1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5" st="5"/>
                                            </p:txEl>
                                          </p:spTgt>
                                        </p:tgtEl>
                                        <p:attrNameLst>
                                          <p:attrName>style.visibility</p:attrName>
                                        </p:attrNameLst>
                                      </p:cBhvr>
                                      <p:to>
                                        <p:strVal val="visible"/>
                                      </p:to>
                                    </p:set>
                                    <p:animEffect filter="fade" transition="in">
                                      <p:cBhvr>
                                        <p:cTn dur="1000"/>
                                        <p:tgtEl>
                                          <p:spTgt spid="14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064c4223d4_0_0"/>
          <p:cNvSpPr txBox="1"/>
          <p:nvPr/>
        </p:nvSpPr>
        <p:spPr>
          <a:xfrm>
            <a:off x="906000" y="993600"/>
            <a:ext cx="6743700" cy="58644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200"/>
              </a:spcBef>
              <a:spcAft>
                <a:spcPts val="0"/>
              </a:spcAft>
              <a:buClr>
                <a:schemeClr val="dk2"/>
              </a:buClr>
              <a:buSzPts val="2300"/>
              <a:buFont typeface="Libre Franklin"/>
              <a:buChar char="●"/>
            </a:pPr>
            <a:r>
              <a:rPr lang="en-US" sz="2300">
                <a:solidFill>
                  <a:schemeClr val="dk2"/>
                </a:solidFill>
                <a:latin typeface="Libre Franklin"/>
                <a:ea typeface="Libre Franklin"/>
                <a:cs typeface="Libre Franklin"/>
                <a:sym typeface="Libre Franklin"/>
              </a:rPr>
              <a:t>Intersectionality is an analytical tool that ‘gives people better access to the complexity of the world and of themselves’ (Collins and Bilge 2016, 2)</a:t>
            </a:r>
            <a:endParaRPr sz="2300">
              <a:solidFill>
                <a:schemeClr val="dk2"/>
              </a:solidFill>
              <a:latin typeface="Libre Franklin"/>
              <a:ea typeface="Libre Franklin"/>
              <a:cs typeface="Libre Franklin"/>
              <a:sym typeface="Libre Franklin"/>
            </a:endParaRPr>
          </a:p>
          <a:p>
            <a:pPr indent="0" lvl="0" marL="457200" rtl="0" algn="l">
              <a:lnSpc>
                <a:spcPct val="115000"/>
              </a:lnSpc>
              <a:spcBef>
                <a:spcPts val="200"/>
              </a:spcBef>
              <a:spcAft>
                <a:spcPts val="0"/>
              </a:spcAft>
              <a:buNone/>
            </a:pPr>
            <a:r>
              <a:t/>
            </a:r>
            <a:endParaRPr sz="2300">
              <a:solidFill>
                <a:schemeClr val="dk2"/>
              </a:solidFill>
              <a:latin typeface="Libre Franklin"/>
              <a:ea typeface="Libre Franklin"/>
              <a:cs typeface="Libre Franklin"/>
              <a:sym typeface="Libre Franklin"/>
            </a:endParaRPr>
          </a:p>
          <a:p>
            <a:pPr indent="-374650" lvl="0" marL="457200" rtl="0" algn="l">
              <a:lnSpc>
                <a:spcPct val="115000"/>
              </a:lnSpc>
              <a:spcBef>
                <a:spcPts val="200"/>
              </a:spcBef>
              <a:spcAft>
                <a:spcPts val="0"/>
              </a:spcAft>
              <a:buClr>
                <a:schemeClr val="dk2"/>
              </a:buClr>
              <a:buSzPts val="2300"/>
              <a:buFont typeface="Libre Franklin"/>
              <a:buChar char="●"/>
            </a:pPr>
            <a:r>
              <a:rPr lang="en-US" sz="2300">
                <a:solidFill>
                  <a:schemeClr val="dk2"/>
                </a:solidFill>
                <a:latin typeface="Libre Franklin"/>
                <a:ea typeface="Libre Franklin"/>
                <a:cs typeface="Libre Franklin"/>
                <a:sym typeface="Libre Franklin"/>
              </a:rPr>
              <a:t>Collins and Bilge discuss three case studies: the World Cup; Global social inequality; Black women’s movement in Brazil</a:t>
            </a:r>
            <a:endParaRPr sz="2300">
              <a:solidFill>
                <a:schemeClr val="dk2"/>
              </a:solidFill>
              <a:latin typeface="Libre Franklin"/>
              <a:ea typeface="Libre Franklin"/>
              <a:cs typeface="Libre Franklin"/>
              <a:sym typeface="Libre Franklin"/>
            </a:endParaRPr>
          </a:p>
          <a:p>
            <a:pPr indent="0" lvl="0" marL="0" rtl="0" algn="l">
              <a:lnSpc>
                <a:spcPct val="115000"/>
              </a:lnSpc>
              <a:spcBef>
                <a:spcPts val="200"/>
              </a:spcBef>
              <a:spcAft>
                <a:spcPts val="0"/>
              </a:spcAft>
              <a:buNone/>
            </a:pPr>
            <a:r>
              <a:t/>
            </a:r>
            <a:endParaRPr sz="2300">
              <a:solidFill>
                <a:schemeClr val="dk2"/>
              </a:solidFill>
              <a:latin typeface="Libre Franklin"/>
              <a:ea typeface="Libre Franklin"/>
              <a:cs typeface="Libre Franklin"/>
              <a:sym typeface="Libre Franklin"/>
            </a:endParaRPr>
          </a:p>
          <a:p>
            <a:pPr indent="-374650" lvl="0" marL="457200" rtl="0" algn="l">
              <a:lnSpc>
                <a:spcPct val="115000"/>
              </a:lnSpc>
              <a:spcBef>
                <a:spcPts val="200"/>
              </a:spcBef>
              <a:spcAft>
                <a:spcPts val="0"/>
              </a:spcAft>
              <a:buClr>
                <a:schemeClr val="dk2"/>
              </a:buClr>
              <a:buSzPts val="2300"/>
              <a:buFont typeface="Libre Franklin"/>
              <a:buChar char="●"/>
            </a:pPr>
            <a:r>
              <a:rPr lang="en-US" sz="2300">
                <a:solidFill>
                  <a:schemeClr val="dk2"/>
                </a:solidFill>
                <a:latin typeface="Libre Franklin"/>
                <a:ea typeface="Libre Franklin"/>
                <a:cs typeface="Libre Franklin"/>
                <a:sym typeface="Libre Franklin"/>
              </a:rPr>
              <a:t>Cores ideas of an intersectional framework: Social inequality; power; relationality; social context; complexity; social justice</a:t>
            </a:r>
            <a:endParaRPr sz="2300">
              <a:solidFill>
                <a:schemeClr val="dk2"/>
              </a:solidFill>
              <a:latin typeface="Libre Franklin"/>
              <a:ea typeface="Libre Franklin"/>
              <a:cs typeface="Libre Franklin"/>
              <a:sym typeface="Libre Franklin"/>
            </a:endParaRPr>
          </a:p>
          <a:p>
            <a:pPr indent="0" lvl="0" marL="57150" rtl="0" algn="l">
              <a:lnSpc>
                <a:spcPct val="115000"/>
              </a:lnSpc>
              <a:spcBef>
                <a:spcPts val="200"/>
              </a:spcBef>
              <a:spcAft>
                <a:spcPts val="0"/>
              </a:spcAft>
              <a:buNone/>
            </a:pPr>
            <a:r>
              <a:t/>
            </a:r>
            <a:endParaRPr sz="2400">
              <a:solidFill>
                <a:schemeClr val="dk2"/>
              </a:solidFill>
              <a:latin typeface="Libre Franklin"/>
              <a:ea typeface="Libre Franklin"/>
              <a:cs typeface="Libre Franklin"/>
              <a:sym typeface="Libre Franklin"/>
            </a:endParaRPr>
          </a:p>
          <a:p>
            <a:pPr indent="0" lvl="0" marL="457200" rtl="0" algn="l">
              <a:lnSpc>
                <a:spcPct val="115000"/>
              </a:lnSpc>
              <a:spcBef>
                <a:spcPts val="200"/>
              </a:spcBef>
              <a:spcAft>
                <a:spcPts val="0"/>
              </a:spcAft>
              <a:buNone/>
            </a:pPr>
            <a:r>
              <a:t/>
            </a:r>
            <a:endParaRPr/>
          </a:p>
        </p:txBody>
      </p:sp>
      <p:sp>
        <p:nvSpPr>
          <p:cNvPr id="149" name="Google Shape;149;g2064c4223d4_0_0"/>
          <p:cNvSpPr txBox="1"/>
          <p:nvPr/>
        </p:nvSpPr>
        <p:spPr>
          <a:xfrm>
            <a:off x="7902425" y="887125"/>
            <a:ext cx="4001400" cy="5652000"/>
          </a:xfrm>
          <a:prstGeom prst="rect">
            <a:avLst/>
          </a:prstGeom>
          <a:solidFill>
            <a:srgbClr val="474843"/>
          </a:solidFill>
          <a:ln>
            <a:noFill/>
          </a:ln>
        </p:spPr>
        <p:txBody>
          <a:bodyPr anchorCtr="0" anchor="t" bIns="91425" lIns="91425" spcFirstLastPara="1" rIns="91425" wrap="square" tIns="91425">
            <a:spAutoFit/>
          </a:bodyPr>
          <a:lstStyle/>
          <a:p>
            <a:pPr indent="0" lvl="0" marL="228600" rtl="0" algn="l">
              <a:lnSpc>
                <a:spcPct val="115000"/>
              </a:lnSpc>
              <a:spcBef>
                <a:spcPts val="200"/>
              </a:spcBef>
              <a:spcAft>
                <a:spcPts val="0"/>
              </a:spcAft>
              <a:buNone/>
            </a:pPr>
            <a:r>
              <a:rPr lang="en-US" sz="2400">
                <a:solidFill>
                  <a:schemeClr val="lt1"/>
                </a:solidFill>
                <a:latin typeface="Libre Franklin"/>
                <a:ea typeface="Libre Franklin"/>
                <a:cs typeface="Libre Franklin"/>
                <a:sym typeface="Libre Franklin"/>
              </a:rPr>
              <a:t>Intersectionality describes the ‘complex, irreducible varied and variable effects which ensue when multiple axis of differentiation – </a:t>
            </a:r>
            <a:r>
              <a:rPr b="1" lang="en-US" sz="2400">
                <a:solidFill>
                  <a:schemeClr val="lt1"/>
                </a:solidFill>
                <a:latin typeface="Libre Franklin"/>
                <a:ea typeface="Libre Franklin"/>
                <a:cs typeface="Libre Franklin"/>
                <a:sym typeface="Libre Franklin"/>
              </a:rPr>
              <a:t>economic, political, cultural, psychic, subjective and experiential</a:t>
            </a:r>
            <a:r>
              <a:rPr lang="en-US" sz="2400">
                <a:solidFill>
                  <a:schemeClr val="lt1"/>
                </a:solidFill>
                <a:latin typeface="Libre Franklin"/>
                <a:ea typeface="Libre Franklin"/>
                <a:cs typeface="Libre Franklin"/>
                <a:sym typeface="Libre Franklin"/>
              </a:rPr>
              <a:t>- intersect in historically specific contexts.  (Brah and Phoenix 2004, 76)</a:t>
            </a:r>
            <a:endParaRPr>
              <a:solidFill>
                <a:schemeClr val="lt1"/>
              </a:solidFill>
            </a:endParaRPr>
          </a:p>
        </p:txBody>
      </p:sp>
      <p:sp>
        <p:nvSpPr>
          <p:cNvPr id="150" name="Google Shape;150;g2064c4223d4_0_0"/>
          <p:cNvSpPr txBox="1"/>
          <p:nvPr/>
        </p:nvSpPr>
        <p:spPr>
          <a:xfrm>
            <a:off x="1019250" y="289425"/>
            <a:ext cx="7260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latin typeface="Libre Franklin"/>
                <a:ea typeface="Libre Franklin"/>
                <a:cs typeface="Libre Franklin"/>
                <a:sym typeface="Libre Franklin"/>
              </a:rPr>
              <a:t>What is </a:t>
            </a:r>
            <a:r>
              <a:rPr b="1" lang="en-US" sz="3100">
                <a:latin typeface="Libre Franklin"/>
                <a:ea typeface="Libre Franklin"/>
                <a:cs typeface="Libre Franklin"/>
                <a:sym typeface="Libre Franklin"/>
              </a:rPr>
              <a:t>intersectionality</a:t>
            </a:r>
            <a:r>
              <a:rPr b="1" lang="en-US" sz="3100">
                <a:latin typeface="Libre Franklin"/>
                <a:ea typeface="Libre Franklin"/>
                <a:cs typeface="Libre Franklin"/>
                <a:sym typeface="Libre Franklin"/>
              </a:rPr>
              <a:t>? Part 2.</a:t>
            </a:r>
            <a:endParaRPr b="1" sz="3100">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55" name="Shape 155"/>
        <p:cNvGrpSpPr/>
        <p:nvPr/>
      </p:nvGrpSpPr>
      <p:grpSpPr>
        <a:xfrm>
          <a:off x="0" y="0"/>
          <a:ext cx="0" cy="0"/>
          <a:chOff x="0" y="0"/>
          <a:chExt cx="0" cy="0"/>
        </a:xfrm>
      </p:grpSpPr>
      <p:sp>
        <p:nvSpPr>
          <p:cNvPr id="156" name="Google Shape;156;g10ed49d941b_1_632"/>
          <p:cNvSpPr txBox="1"/>
          <p:nvPr>
            <p:ph type="title"/>
          </p:nvPr>
        </p:nvSpPr>
        <p:spPr>
          <a:xfrm>
            <a:off x="1175273" y="483633"/>
            <a:ext cx="8920200" cy="987000"/>
          </a:xfrm>
          <a:prstGeom prst="rect">
            <a:avLst/>
          </a:prstGeom>
          <a:noFill/>
          <a:ln>
            <a:noFill/>
          </a:ln>
        </p:spPr>
        <p:txBody>
          <a:bodyPr anchorCtr="0" anchor="t" bIns="45700" lIns="91425" spcFirstLastPara="1" rIns="91425" wrap="square" tIns="45700">
            <a:noAutofit/>
          </a:bodyPr>
          <a:lstStyle/>
          <a:p>
            <a:pPr indent="0" lvl="0" marL="0" rtl="0" algn="l">
              <a:lnSpc>
                <a:spcPct val="89000"/>
              </a:lnSpc>
              <a:spcBef>
                <a:spcPts val="0"/>
              </a:spcBef>
              <a:spcAft>
                <a:spcPts val="0"/>
              </a:spcAft>
              <a:buClr>
                <a:schemeClr val="dk2"/>
              </a:buClr>
              <a:buSzPts val="3600"/>
              <a:buFont typeface="Libre Franklin"/>
              <a:buNone/>
            </a:pPr>
            <a:r>
              <a:rPr b="1" lang="en-US" sz="3600"/>
              <a:t>Categories as m</a:t>
            </a:r>
            <a:r>
              <a:rPr b="1" lang="en-US" sz="3600"/>
              <a:t>utually constructed: gender and race</a:t>
            </a:r>
            <a:br>
              <a:rPr lang="en-US" sz="3200"/>
            </a:br>
            <a:endParaRPr sz="3200"/>
          </a:p>
        </p:txBody>
      </p:sp>
      <p:sp>
        <p:nvSpPr>
          <p:cNvPr id="157" name="Google Shape;157;g10ed49d941b_1_632"/>
          <p:cNvSpPr txBox="1"/>
          <p:nvPr>
            <p:ph idx="1" type="body"/>
          </p:nvPr>
        </p:nvSpPr>
        <p:spPr>
          <a:xfrm>
            <a:off x="1175275" y="1620750"/>
            <a:ext cx="6379800" cy="3616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2"/>
              </a:buClr>
              <a:buSzPts val="1705"/>
              <a:buNone/>
            </a:pPr>
            <a:r>
              <a:t/>
            </a:r>
            <a:endParaRPr sz="1671">
              <a:solidFill>
                <a:schemeClr val="dk1"/>
              </a:solidFill>
            </a:endParaRPr>
          </a:p>
          <a:p>
            <a:pPr indent="-337851" lvl="0" marL="384048" rtl="0" algn="l">
              <a:lnSpc>
                <a:spcPct val="150000"/>
              </a:lnSpc>
              <a:spcBef>
                <a:spcPts val="1200"/>
              </a:spcBef>
              <a:spcAft>
                <a:spcPts val="0"/>
              </a:spcAft>
              <a:buClr>
                <a:schemeClr val="dk1"/>
              </a:buClr>
              <a:buSzPts val="1673"/>
              <a:buChar char="■"/>
            </a:pPr>
            <a:r>
              <a:rPr lang="en-US" sz="1671">
                <a:solidFill>
                  <a:schemeClr val="dk1"/>
                </a:solidFill>
              </a:rPr>
              <a:t>In late 19</a:t>
            </a:r>
            <a:r>
              <a:rPr baseline="30000" lang="en-US" sz="1671">
                <a:solidFill>
                  <a:schemeClr val="dk1"/>
                </a:solidFill>
              </a:rPr>
              <a:t>th</a:t>
            </a:r>
            <a:r>
              <a:rPr lang="en-US" sz="1671">
                <a:solidFill>
                  <a:schemeClr val="dk1"/>
                </a:solidFill>
              </a:rPr>
              <a:t> century after extensive discourse on race had been elaborated, attention was turned to gender, and it was believed that scientists ‘could use racial difference to explain gender difference and vice versa’ (Leys Stepan 1986, 263)</a:t>
            </a:r>
            <a:endParaRPr sz="1671"/>
          </a:p>
          <a:p>
            <a:pPr indent="-384048" lvl="0" marL="384048" rtl="0" algn="l">
              <a:lnSpc>
                <a:spcPct val="150000"/>
              </a:lnSpc>
              <a:spcBef>
                <a:spcPts val="1200"/>
              </a:spcBef>
              <a:spcAft>
                <a:spcPts val="0"/>
              </a:spcAft>
              <a:buClr>
                <a:schemeClr val="dk2"/>
              </a:buClr>
              <a:buSzPts val="1860"/>
              <a:buNone/>
            </a:pPr>
            <a:r>
              <a:t/>
            </a:r>
            <a:endParaRPr sz="1671">
              <a:solidFill>
                <a:schemeClr val="dk1"/>
              </a:solidFill>
            </a:endParaRPr>
          </a:p>
          <a:p>
            <a:pPr indent="-337851" lvl="0" marL="384048" rtl="0" algn="l">
              <a:lnSpc>
                <a:spcPct val="150000"/>
              </a:lnSpc>
              <a:spcBef>
                <a:spcPts val="1200"/>
              </a:spcBef>
              <a:spcAft>
                <a:spcPts val="0"/>
              </a:spcAft>
              <a:buClr>
                <a:schemeClr val="dk1"/>
              </a:buClr>
              <a:buSzPts val="1673"/>
              <a:buChar char="■"/>
            </a:pPr>
            <a:r>
              <a:rPr lang="en-US" sz="1671">
                <a:solidFill>
                  <a:schemeClr val="dk1"/>
                </a:solidFill>
              </a:rPr>
              <a:t>In scientific discourse, “lower races represented the ‘female’ types of the human species and females the ‘lower race’ of gender” (264)</a:t>
            </a:r>
            <a:endParaRPr sz="1671"/>
          </a:p>
          <a:p>
            <a:pPr indent="0" lvl="0" marL="0" rtl="0" algn="l">
              <a:lnSpc>
                <a:spcPct val="94000"/>
              </a:lnSpc>
              <a:spcBef>
                <a:spcPts val="1200"/>
              </a:spcBef>
              <a:spcAft>
                <a:spcPts val="0"/>
              </a:spcAft>
              <a:buClr>
                <a:schemeClr val="dk2"/>
              </a:buClr>
              <a:buSzPts val="1550"/>
              <a:buNone/>
            </a:pPr>
            <a:r>
              <a:t/>
            </a:r>
            <a:endParaRPr sz="1550"/>
          </a:p>
        </p:txBody>
      </p:sp>
      <p:pic>
        <p:nvPicPr>
          <p:cNvPr id="158" name="Google Shape;158;g10ed49d941b_1_632"/>
          <p:cNvPicPr preferRelativeResize="0"/>
          <p:nvPr/>
        </p:nvPicPr>
        <p:blipFill rotWithShape="1">
          <a:blip r:embed="rId3">
            <a:alphaModFix/>
          </a:blip>
          <a:srcRect b="0" l="0" r="0" t="0"/>
          <a:stretch/>
        </p:blipFill>
        <p:spPr>
          <a:xfrm>
            <a:off x="7672030" y="1709701"/>
            <a:ext cx="4133850" cy="3124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pic>
        <p:nvPicPr>
          <p:cNvPr id="164" name="Google Shape;164;g10ed49d941b_1_541"/>
          <p:cNvPicPr preferRelativeResize="0"/>
          <p:nvPr/>
        </p:nvPicPr>
        <p:blipFill rotWithShape="1">
          <a:blip r:embed="rId3">
            <a:alphaModFix/>
          </a:blip>
          <a:srcRect b="0" l="0" r="0" t="0"/>
          <a:stretch/>
        </p:blipFill>
        <p:spPr>
          <a:xfrm>
            <a:off x="2195220" y="501192"/>
            <a:ext cx="8128000" cy="4572000"/>
          </a:xfrm>
          <a:prstGeom prst="rect">
            <a:avLst/>
          </a:prstGeom>
          <a:noFill/>
          <a:ln>
            <a:noFill/>
          </a:ln>
        </p:spPr>
      </p:pic>
      <p:sp>
        <p:nvSpPr>
          <p:cNvPr id="165" name="Google Shape;165;g10ed49d941b_1_541"/>
          <p:cNvSpPr txBox="1"/>
          <p:nvPr/>
        </p:nvSpPr>
        <p:spPr>
          <a:xfrm>
            <a:off x="1371600" y="5158950"/>
            <a:ext cx="101631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Libre Franklin"/>
                <a:ea typeface="Libre Franklin"/>
                <a:cs typeface="Libre Franklin"/>
                <a:sym typeface="Libre Franklin"/>
              </a:rPr>
              <a:t>George Romanes in 1887: ‘We may predict with confidence that, even under the most favourable conditions as to culture, and even supposing the mind of man to remain stationary…it must take many centuries for heredity to produce the missing five ounces of the female brain’ (cited in New Scientist, 7 December, 1978).</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0ed49d941b_1_450"/>
          <p:cNvSpPr txBox="1"/>
          <p:nvPr>
            <p:ph idx="1" type="body"/>
          </p:nvPr>
        </p:nvSpPr>
        <p:spPr>
          <a:xfrm>
            <a:off x="4857063" y="1294648"/>
            <a:ext cx="6849900" cy="5422800"/>
          </a:xfrm>
          <a:prstGeom prst="rect">
            <a:avLst/>
          </a:prstGeom>
          <a:noFill/>
          <a:ln>
            <a:noFill/>
          </a:ln>
        </p:spPr>
        <p:txBody>
          <a:bodyPr anchorCtr="0" anchor="t" bIns="45700" lIns="91425" spcFirstLastPara="1" rIns="91425" wrap="square" tIns="45700">
            <a:normAutofit/>
          </a:bodyPr>
          <a:lstStyle/>
          <a:p>
            <a:pPr indent="-336550" lvl="0" marL="457200" rtl="0" algn="l">
              <a:lnSpc>
                <a:spcPct val="115000"/>
              </a:lnSpc>
              <a:spcBef>
                <a:spcPts val="1600"/>
              </a:spcBef>
              <a:spcAft>
                <a:spcPts val="0"/>
              </a:spcAft>
              <a:buSzPts val="1700"/>
              <a:buChar char="■"/>
            </a:pPr>
            <a:r>
              <a:rPr lang="en-US" sz="1700"/>
              <a:t>Advancement of civilization seen as a ‘perfected racial evolution and gender specialization’ (26) </a:t>
            </a:r>
            <a:endParaRPr sz="1700"/>
          </a:p>
          <a:p>
            <a:pPr indent="0" lvl="0" marL="457200" rtl="0" algn="l">
              <a:lnSpc>
                <a:spcPct val="115000"/>
              </a:lnSpc>
              <a:spcBef>
                <a:spcPts val="1600"/>
              </a:spcBef>
              <a:spcAft>
                <a:spcPts val="0"/>
              </a:spcAft>
              <a:buSzPts val="1800"/>
              <a:buNone/>
            </a:pPr>
            <a:r>
              <a:t/>
            </a:r>
            <a:endParaRPr sz="1700"/>
          </a:p>
          <a:p>
            <a:pPr indent="-336550" lvl="0" marL="457200" rtl="0" algn="l">
              <a:lnSpc>
                <a:spcPct val="115000"/>
              </a:lnSpc>
              <a:spcBef>
                <a:spcPts val="0"/>
              </a:spcBef>
              <a:spcAft>
                <a:spcPts val="0"/>
              </a:spcAft>
              <a:buSzPts val="1700"/>
              <a:buChar char="●"/>
            </a:pPr>
            <a:r>
              <a:rPr lang="en-US" sz="1700"/>
              <a:t>Manhood- a process which creates ‘men’ by linking male genital anatomy to a male identity and both anatomy and identity to authority and power (Bederman 1995, 7-8).</a:t>
            </a:r>
            <a:endParaRPr sz="1700"/>
          </a:p>
          <a:p>
            <a:pPr indent="0" lvl="0" marL="457200" rtl="0" algn="l">
              <a:lnSpc>
                <a:spcPct val="115000"/>
              </a:lnSpc>
              <a:spcBef>
                <a:spcPts val="0"/>
              </a:spcBef>
              <a:spcAft>
                <a:spcPts val="0"/>
              </a:spcAft>
              <a:buSzPts val="1800"/>
              <a:buNone/>
            </a:pPr>
            <a:r>
              <a:t/>
            </a:r>
            <a:endParaRPr sz="1700"/>
          </a:p>
          <a:p>
            <a:pPr indent="-336550" lvl="0" marL="457200" rtl="0" algn="l">
              <a:lnSpc>
                <a:spcPct val="115000"/>
              </a:lnSpc>
              <a:spcBef>
                <a:spcPts val="1600"/>
              </a:spcBef>
              <a:spcAft>
                <a:spcPts val="0"/>
              </a:spcAft>
              <a:buSzPts val="1700"/>
              <a:buChar char="●"/>
            </a:pPr>
            <a:r>
              <a:rPr lang="en-US" sz="1700"/>
              <a:t>Ideologies of manliness were thus similar to- and frequently linked with- ideologies of civilization.  Just as manliness was the highest form of being male, so civilization was the highest form of humanity.  Manliness was the achievement of a perfect man, just as civilization was the achievement of a perfect race (27).</a:t>
            </a:r>
            <a:endParaRPr sz="1700"/>
          </a:p>
          <a:p>
            <a:pPr indent="-91440" lvl="0" marL="182880" rtl="0" algn="l">
              <a:lnSpc>
                <a:spcPct val="95000"/>
              </a:lnSpc>
              <a:spcBef>
                <a:spcPts val="1600"/>
              </a:spcBef>
              <a:spcAft>
                <a:spcPts val="0"/>
              </a:spcAft>
              <a:buSzPts val="1440"/>
              <a:buNone/>
            </a:pPr>
            <a:r>
              <a:t/>
            </a:r>
            <a:endParaRPr/>
          </a:p>
        </p:txBody>
      </p:sp>
      <p:sp>
        <p:nvSpPr>
          <p:cNvPr id="171" name="Google Shape;171;g10ed49d941b_1_450"/>
          <p:cNvSpPr txBox="1"/>
          <p:nvPr/>
        </p:nvSpPr>
        <p:spPr>
          <a:xfrm>
            <a:off x="918725" y="331789"/>
            <a:ext cx="6994500" cy="7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entury Schoolbook"/>
                <a:ea typeface="Century Schoolbook"/>
                <a:cs typeface="Century Schoolbook"/>
                <a:sym typeface="Century Schoolbook"/>
              </a:rPr>
              <a:t>Manliness and ‘Civilization’</a:t>
            </a:r>
            <a:endParaRPr b="0" i="0" sz="1400" u="none" cap="none" strike="noStrike">
              <a:solidFill>
                <a:srgbClr val="000000"/>
              </a:solidFill>
              <a:latin typeface="Arial"/>
              <a:ea typeface="Arial"/>
              <a:cs typeface="Arial"/>
              <a:sym typeface="Arial"/>
            </a:endParaRPr>
          </a:p>
        </p:txBody>
      </p:sp>
      <p:pic>
        <p:nvPicPr>
          <p:cNvPr descr="mage result for victorian masculinity" id="172" name="Google Shape;172;g10ed49d941b_1_450"/>
          <p:cNvPicPr preferRelativeResize="0"/>
          <p:nvPr/>
        </p:nvPicPr>
        <p:blipFill rotWithShape="1">
          <a:blip r:embed="rId3">
            <a:alphaModFix/>
          </a:blip>
          <a:srcRect b="0" l="0" r="0" t="0"/>
          <a:stretch/>
        </p:blipFill>
        <p:spPr>
          <a:xfrm>
            <a:off x="918714" y="1294649"/>
            <a:ext cx="3641799" cy="4754907"/>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9"/>
          <p:cNvSpPr/>
          <p:nvPr/>
        </p:nvSpPr>
        <p:spPr>
          <a:xfrm>
            <a:off x="-92550" y="526"/>
            <a:ext cx="5303400" cy="6857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9"/>
          <p:cNvSpPr txBox="1"/>
          <p:nvPr>
            <p:ph type="title"/>
          </p:nvPr>
        </p:nvSpPr>
        <p:spPr>
          <a:xfrm>
            <a:off x="458200" y="685809"/>
            <a:ext cx="4018800" cy="5871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rgbClr val="191B0E"/>
              </a:buClr>
              <a:buSzPts val="3600"/>
              <a:buFont typeface="Libre Franklin"/>
              <a:buNone/>
            </a:pPr>
            <a:r>
              <a:rPr b="1" lang="en-US" sz="3300">
                <a:solidFill>
                  <a:schemeClr val="lt1"/>
                </a:solidFill>
              </a:rPr>
              <a:t>An ‘ungendering’</a:t>
            </a:r>
            <a:endParaRPr sz="3300">
              <a:solidFill>
                <a:schemeClr val="lt1"/>
              </a:solidFill>
            </a:endParaRPr>
          </a:p>
        </p:txBody>
      </p:sp>
      <p:sp>
        <p:nvSpPr>
          <p:cNvPr id="180" name="Google Shape;180;p9"/>
          <p:cNvSpPr txBox="1"/>
          <p:nvPr>
            <p:ph idx="1" type="body"/>
          </p:nvPr>
        </p:nvSpPr>
        <p:spPr>
          <a:xfrm>
            <a:off x="640081" y="2764971"/>
            <a:ext cx="4010296" cy="3472543"/>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1500"/>
              <a:buFont typeface="Noto Sans Symbols"/>
              <a:buNone/>
            </a:pPr>
            <a:r>
              <a:t/>
            </a:r>
            <a:endParaRPr sz="1500">
              <a:solidFill>
                <a:srgbClr val="191B0E"/>
              </a:solidFill>
            </a:endParaRPr>
          </a:p>
          <a:p>
            <a:pPr indent="-384048" lvl="0" marL="384048" rtl="0" algn="l">
              <a:lnSpc>
                <a:spcPct val="94000"/>
              </a:lnSpc>
              <a:spcBef>
                <a:spcPts val="1200"/>
              </a:spcBef>
              <a:spcAft>
                <a:spcPts val="0"/>
              </a:spcAft>
              <a:buClr>
                <a:schemeClr val="dk2"/>
              </a:buClr>
              <a:buSzPts val="1500"/>
              <a:buFont typeface="Noto Sans Symbols"/>
              <a:buNone/>
            </a:pPr>
            <a:r>
              <a:t/>
            </a:r>
            <a:endParaRPr sz="1500">
              <a:solidFill>
                <a:srgbClr val="191B0E"/>
              </a:solidFill>
            </a:endParaRPr>
          </a:p>
          <a:p>
            <a:pPr indent="-384048" lvl="0" marL="384048" rtl="0" algn="l">
              <a:lnSpc>
                <a:spcPct val="94000"/>
              </a:lnSpc>
              <a:spcBef>
                <a:spcPts val="1200"/>
              </a:spcBef>
              <a:spcAft>
                <a:spcPts val="0"/>
              </a:spcAft>
              <a:buClr>
                <a:schemeClr val="dk2"/>
              </a:buClr>
              <a:buSzPts val="1500"/>
              <a:buFont typeface="Noto Sans Symbols"/>
              <a:buNone/>
            </a:pPr>
            <a:r>
              <a:t/>
            </a:r>
            <a:endParaRPr sz="1500">
              <a:solidFill>
                <a:srgbClr val="191B0E"/>
              </a:solidFill>
            </a:endParaRPr>
          </a:p>
        </p:txBody>
      </p:sp>
      <p:sp>
        <p:nvSpPr>
          <p:cNvPr id="181" name="Google Shape;181;p9"/>
          <p:cNvSpPr/>
          <p:nvPr/>
        </p:nvSpPr>
        <p:spPr>
          <a:xfrm>
            <a:off x="5303520" y="376"/>
            <a:ext cx="2286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9"/>
          <p:cNvPicPr preferRelativeResize="0"/>
          <p:nvPr/>
        </p:nvPicPr>
        <p:blipFill rotWithShape="1">
          <a:blip r:embed="rId3">
            <a:alphaModFix/>
          </a:blip>
          <a:srcRect b="0" l="0" r="0" t="0"/>
          <a:stretch/>
        </p:blipFill>
        <p:spPr>
          <a:xfrm>
            <a:off x="5164259" y="0"/>
            <a:ext cx="7116863" cy="6858001"/>
          </a:xfrm>
          <a:prstGeom prst="rect">
            <a:avLst/>
          </a:prstGeom>
          <a:noFill/>
          <a:ln>
            <a:noFill/>
          </a:ln>
        </p:spPr>
      </p:pic>
      <p:sp>
        <p:nvSpPr>
          <p:cNvPr id="183" name="Google Shape;183;p9"/>
          <p:cNvSpPr txBox="1"/>
          <p:nvPr/>
        </p:nvSpPr>
        <p:spPr>
          <a:xfrm flipH="1">
            <a:off x="245522" y="1332063"/>
            <a:ext cx="4799400" cy="3152400"/>
          </a:xfrm>
          <a:prstGeom prst="rect">
            <a:avLst/>
          </a:prstGeom>
          <a:noFill/>
          <a:ln>
            <a:noFill/>
          </a:ln>
        </p:spPr>
        <p:txBody>
          <a:bodyPr anchorCtr="0" anchor="t" bIns="45700" lIns="91425" spcFirstLastPara="1" rIns="91425" wrap="square" tIns="45700">
            <a:spAutoFit/>
          </a:bodyPr>
          <a:lstStyle/>
          <a:p>
            <a:pPr indent="0" lvl="0" marL="457200" marR="0" rtl="0" algn="l">
              <a:lnSpc>
                <a:spcPct val="115000"/>
              </a:lnSpc>
              <a:spcBef>
                <a:spcPts val="0"/>
              </a:spcBef>
              <a:spcAft>
                <a:spcPts val="0"/>
              </a:spcAft>
              <a:buNone/>
            </a:pPr>
            <a:r>
              <a:t/>
            </a:r>
            <a:endParaRPr b="0" i="0" sz="1900" u="none" cap="none" strike="noStrike">
              <a:solidFill>
                <a:schemeClr val="lt1"/>
              </a:solidFill>
              <a:latin typeface="Libre Franklin"/>
              <a:ea typeface="Libre Franklin"/>
              <a:cs typeface="Libre Franklin"/>
              <a:sym typeface="Libre Franklin"/>
            </a:endParaRPr>
          </a:p>
          <a:p>
            <a:pPr indent="0" lvl="0" marL="0" marR="0" rtl="0" algn="l">
              <a:lnSpc>
                <a:spcPct val="115000"/>
              </a:lnSpc>
              <a:spcBef>
                <a:spcPts val="600"/>
              </a:spcBef>
              <a:spcAft>
                <a:spcPts val="0"/>
              </a:spcAft>
              <a:buNone/>
            </a:pPr>
            <a:r>
              <a:rPr b="0" i="0" lang="en-US" sz="1900" u="none" cap="none" strike="noStrike">
                <a:solidFill>
                  <a:schemeClr val="lt1"/>
                </a:solidFill>
                <a:latin typeface="Libre Franklin"/>
                <a:ea typeface="Libre Franklin"/>
                <a:cs typeface="Libre Franklin"/>
                <a:sym typeface="Libre Franklin"/>
              </a:rPr>
              <a:t>‘[B]lack women were situated in opposition to the normative gender position, and produced outside of binary oppositional categories as something else altogether; that ‘else’ was contradictory and ambiguous but in black women’s lives it fundamentally meant exposure to violence.’ (Haley 2016: 88)</a:t>
            </a:r>
            <a:endParaRPr b="0" i="0" sz="9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Effect filter="fade" transition="in">
                                      <p:cBhvr>
                                        <p:cTn dur="1000"/>
                                        <p:tgtEl>
                                          <p:spTgt spid="1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Effect filter="fade" transition="in">
                                      <p:cBhvr>
                                        <p:cTn dur="1000"/>
                                        <p:tgtEl>
                                          <p:spTgt spid="18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2020-10-18T16:23:43Z</dcterms:created>
  <dc:creator>Margarita Aragon</dc:creator>
</cp:coreProperties>
</file>